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3"/>
  </p:notesMasterIdLst>
  <p:sldIdLst>
    <p:sldId id="301" r:id="rId6"/>
    <p:sldId id="258" r:id="rId7"/>
    <p:sldId id="261" r:id="rId8"/>
    <p:sldId id="272" r:id="rId9"/>
    <p:sldId id="262" r:id="rId10"/>
    <p:sldId id="277" r:id="rId11"/>
    <p:sldId id="292" r:id="rId12"/>
    <p:sldId id="293" r:id="rId13"/>
    <p:sldId id="294" r:id="rId14"/>
    <p:sldId id="295" r:id="rId15"/>
    <p:sldId id="296" r:id="rId16"/>
    <p:sldId id="287" r:id="rId17"/>
    <p:sldId id="271" r:id="rId18"/>
    <p:sldId id="270" r:id="rId19"/>
    <p:sldId id="279" r:id="rId20"/>
    <p:sldId id="268" r:id="rId21"/>
    <p:sldId id="273" r:id="rId22"/>
    <p:sldId id="263" r:id="rId23"/>
    <p:sldId id="264" r:id="rId24"/>
    <p:sldId id="286" r:id="rId25"/>
    <p:sldId id="265" r:id="rId26"/>
    <p:sldId id="274" r:id="rId27"/>
    <p:sldId id="266" r:id="rId28"/>
    <p:sldId id="275" r:id="rId29"/>
    <p:sldId id="280" r:id="rId30"/>
    <p:sldId id="29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66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7EC5C-82CA-41B9-9AFD-157488E0F0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C238487-A775-4AE5-A7ED-C1C79FD5E95A}">
      <dgm:prSet phldrT="[Text]" custT="1"/>
      <dgm:spPr>
        <a:noFill/>
        <a:ln>
          <a:solidFill>
            <a:schemeClr val="tx1"/>
          </a:solidFill>
        </a:ln>
      </dgm:spPr>
      <dgm:t>
        <a:bodyPr anchor="t"/>
        <a:lstStyle/>
        <a:p>
          <a:pPr algn="ctr"/>
          <a:r>
            <a:rPr lang="en-US" sz="2400" b="1" u="sng" dirty="0">
              <a:solidFill>
                <a:schemeClr val="tx1"/>
              </a:solidFill>
            </a:rPr>
            <a:t>One</a:t>
          </a:r>
        </a:p>
        <a:p>
          <a:pPr algn="l"/>
          <a:endParaRPr lang="en-US" sz="2400" dirty="0">
            <a:solidFill>
              <a:schemeClr val="tx1"/>
            </a:solidFill>
          </a:endParaRPr>
        </a:p>
        <a:p>
          <a:pPr algn="l"/>
          <a:r>
            <a:rPr lang="en-US" sz="2400" dirty="0">
              <a:solidFill>
                <a:schemeClr val="tx1"/>
              </a:solidFill>
            </a:rPr>
            <a:t>Small group of people (20-80) </a:t>
          </a:r>
        </a:p>
        <a:p>
          <a:pPr algn="l"/>
          <a:endParaRPr lang="en-US" sz="2400" dirty="0">
            <a:solidFill>
              <a:schemeClr val="tx1"/>
            </a:solidFill>
          </a:endParaRPr>
        </a:p>
        <a:p>
          <a:pPr algn="l"/>
          <a:r>
            <a:rPr lang="en-US" sz="2400" dirty="0">
              <a:solidFill>
                <a:schemeClr val="tx1"/>
              </a:solidFill>
            </a:rPr>
            <a:t>Treatment and its safety studied for the first time </a:t>
          </a:r>
        </a:p>
      </dgm:t>
    </dgm:pt>
    <dgm:pt modelId="{1E9D7A4E-14F2-4CAD-9F1D-88F403531299}" type="parTrans" cxnId="{A5A2EA9F-4BC5-4D16-A2C6-CEF25234EA21}">
      <dgm:prSet/>
      <dgm:spPr/>
      <dgm:t>
        <a:bodyPr/>
        <a:lstStyle/>
        <a:p>
          <a:endParaRPr lang="en-US"/>
        </a:p>
      </dgm:t>
    </dgm:pt>
    <dgm:pt modelId="{8881F9F1-E97F-4F3E-BE24-D0430AE82591}" type="sibTrans" cxnId="{A5A2EA9F-4BC5-4D16-A2C6-CEF25234EA21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1C9CFD4-2027-44AC-B483-475CD686DA3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algn="ctr"/>
          <a:r>
            <a:rPr lang="en-US" sz="2400" b="1" u="sng" dirty="0">
              <a:solidFill>
                <a:schemeClr val="tx1"/>
              </a:solidFill>
            </a:rPr>
            <a:t>Two</a:t>
          </a:r>
        </a:p>
        <a:p>
          <a:pPr algn="ctr"/>
          <a:endParaRPr lang="en-US" sz="2400" dirty="0">
            <a:solidFill>
              <a:schemeClr val="tx1"/>
            </a:solidFill>
          </a:endParaRPr>
        </a:p>
        <a:p>
          <a:pPr algn="l"/>
          <a:r>
            <a:rPr lang="en-US" sz="2400" dirty="0">
              <a:solidFill>
                <a:schemeClr val="tx1"/>
              </a:solidFill>
            </a:rPr>
            <a:t>Larger group of people (100-300)</a:t>
          </a:r>
        </a:p>
        <a:p>
          <a:pPr algn="l"/>
          <a:endParaRPr lang="en-US" sz="2400" dirty="0">
            <a:solidFill>
              <a:schemeClr val="tx1"/>
            </a:solidFill>
          </a:endParaRPr>
        </a:p>
        <a:p>
          <a:pPr algn="l"/>
          <a:r>
            <a:rPr lang="en-US" sz="2400" dirty="0">
              <a:solidFill>
                <a:schemeClr val="tx1"/>
              </a:solidFill>
            </a:rPr>
            <a:t>Effectiveness and safety of treatment determined</a:t>
          </a:r>
        </a:p>
      </dgm:t>
    </dgm:pt>
    <dgm:pt modelId="{A6F85F4B-59D9-4520-840E-D3993C041BEF}" type="parTrans" cxnId="{3237E78E-1EB2-4035-8BC2-F8B5D76C7726}">
      <dgm:prSet/>
      <dgm:spPr/>
      <dgm:t>
        <a:bodyPr/>
        <a:lstStyle/>
        <a:p>
          <a:endParaRPr lang="en-US"/>
        </a:p>
      </dgm:t>
    </dgm:pt>
    <dgm:pt modelId="{9FE6EBA9-8762-4262-B35E-F11AA3934350}" type="sibTrans" cxnId="{3237E78E-1EB2-4035-8BC2-F8B5D76C7726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14F1F3B-54AA-46EB-A3C6-1F4B6F632B3F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 anchor="t"/>
        <a:lstStyle/>
        <a:p>
          <a:pPr algn="ctr"/>
          <a:r>
            <a:rPr lang="en-US" sz="2400" b="1" u="sng" dirty="0">
              <a:solidFill>
                <a:schemeClr val="tx1"/>
              </a:solidFill>
            </a:rPr>
            <a:t>Three</a:t>
          </a:r>
        </a:p>
        <a:p>
          <a:pPr algn="ctr"/>
          <a:endParaRPr lang="en-US" sz="2400" dirty="0">
            <a:solidFill>
              <a:schemeClr val="tx1"/>
            </a:solidFill>
          </a:endParaRPr>
        </a:p>
        <a:p>
          <a:pPr algn="l"/>
          <a:r>
            <a:rPr lang="en-US" sz="2400" dirty="0">
              <a:solidFill>
                <a:schemeClr val="tx1"/>
              </a:solidFill>
            </a:rPr>
            <a:t>Large groups (1,000-3,000)</a:t>
          </a:r>
        </a:p>
        <a:p>
          <a:pPr algn="l"/>
          <a:endParaRPr lang="en-US" sz="2400" dirty="0">
            <a:solidFill>
              <a:schemeClr val="tx1"/>
            </a:solidFill>
          </a:endParaRPr>
        </a:p>
        <a:p>
          <a:pPr algn="l"/>
          <a:r>
            <a:rPr lang="en-US" sz="2400" dirty="0">
              <a:solidFill>
                <a:schemeClr val="tx1"/>
              </a:solidFill>
            </a:rPr>
            <a:t>Safety information collected, and treatment compared with others</a:t>
          </a:r>
        </a:p>
      </dgm:t>
    </dgm:pt>
    <dgm:pt modelId="{5EE376DC-6B32-4317-823D-1BD06780BB3C}" type="parTrans" cxnId="{9FBCA2F1-BBF3-4738-9186-9ADE6F765793}">
      <dgm:prSet/>
      <dgm:spPr/>
      <dgm:t>
        <a:bodyPr/>
        <a:lstStyle/>
        <a:p>
          <a:endParaRPr lang="en-US"/>
        </a:p>
      </dgm:t>
    </dgm:pt>
    <dgm:pt modelId="{E1A4799A-9E7E-4428-AF17-216E9D920A64}" type="sibTrans" cxnId="{9FBCA2F1-BBF3-4738-9186-9ADE6F765793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54D1B9F-C309-40B6-AC2E-F6B9B1D63D7C}">
      <dgm:prSet phldrT="[Text]" custT="1"/>
      <dgm:spPr>
        <a:solidFill>
          <a:schemeClr val="accent1">
            <a:lumMod val="75000"/>
          </a:schemeClr>
        </a:solidFill>
      </dgm:spPr>
      <dgm:t>
        <a:bodyPr anchor="t"/>
        <a:lstStyle/>
        <a:p>
          <a:pPr algn="ctr"/>
          <a:r>
            <a:rPr lang="en-US" sz="2400" b="1" u="sng" dirty="0">
              <a:solidFill>
                <a:schemeClr val="bg1"/>
              </a:solidFill>
            </a:rPr>
            <a:t>Four</a:t>
          </a:r>
        </a:p>
        <a:p>
          <a:pPr algn="ctr"/>
          <a:endParaRPr lang="en-US" sz="2400" dirty="0">
            <a:solidFill>
              <a:schemeClr val="bg1"/>
            </a:solidFill>
          </a:endParaRPr>
        </a:p>
        <a:p>
          <a:pPr algn="l"/>
          <a:r>
            <a:rPr lang="en-US" sz="2400" dirty="0">
              <a:solidFill>
                <a:schemeClr val="bg1"/>
              </a:solidFill>
            </a:rPr>
            <a:t>Treatment approved and made available.</a:t>
          </a:r>
        </a:p>
        <a:p>
          <a:pPr algn="l"/>
          <a:endParaRPr lang="en-US" sz="2400" dirty="0">
            <a:solidFill>
              <a:schemeClr val="bg1"/>
            </a:solidFill>
          </a:endParaRPr>
        </a:p>
        <a:p>
          <a:pPr algn="l"/>
          <a:r>
            <a:rPr lang="en-US" sz="2400" dirty="0">
              <a:solidFill>
                <a:schemeClr val="bg1"/>
              </a:solidFill>
            </a:rPr>
            <a:t>Researchers track risks, benefits, and safety.</a:t>
          </a:r>
        </a:p>
      </dgm:t>
    </dgm:pt>
    <dgm:pt modelId="{2279C56C-4FA1-461D-9318-58288CD89579}" type="parTrans" cxnId="{2FFC76A0-B35D-4B41-BAD1-E0719E6D954F}">
      <dgm:prSet/>
      <dgm:spPr/>
      <dgm:t>
        <a:bodyPr/>
        <a:lstStyle/>
        <a:p>
          <a:endParaRPr lang="en-US"/>
        </a:p>
      </dgm:t>
    </dgm:pt>
    <dgm:pt modelId="{EAC06321-AB09-4560-B52C-97BB149E255E}" type="sibTrans" cxnId="{2FFC76A0-B35D-4B41-BAD1-E0719E6D954F}">
      <dgm:prSet/>
      <dgm:spPr/>
      <dgm:t>
        <a:bodyPr/>
        <a:lstStyle/>
        <a:p>
          <a:endParaRPr lang="en-US"/>
        </a:p>
      </dgm:t>
    </dgm:pt>
    <dgm:pt modelId="{51FC4A55-BFE6-4238-83F7-C39F68F7804A}" type="pres">
      <dgm:prSet presAssocID="{12F7EC5C-82CA-41B9-9AFD-157488E0F08E}" presName="Name0" presStyleCnt="0">
        <dgm:presLayoutVars>
          <dgm:dir/>
          <dgm:resizeHandles val="exact"/>
        </dgm:presLayoutVars>
      </dgm:prSet>
      <dgm:spPr/>
    </dgm:pt>
    <dgm:pt modelId="{28F3B534-3EAC-4CEB-BD45-17CD404ED5C3}" type="pres">
      <dgm:prSet presAssocID="{EC238487-A775-4AE5-A7ED-C1C79FD5E95A}" presName="node" presStyleLbl="node1" presStyleIdx="0" presStyleCnt="4" custLinFactNeighborX="72335" custLinFactNeighborY="-9752">
        <dgm:presLayoutVars>
          <dgm:bulletEnabled val="1"/>
        </dgm:presLayoutVars>
      </dgm:prSet>
      <dgm:spPr/>
    </dgm:pt>
    <dgm:pt modelId="{69DD666B-8BFD-4D5B-B97C-F95A37AF3801}" type="pres">
      <dgm:prSet presAssocID="{8881F9F1-E97F-4F3E-BE24-D0430AE82591}" presName="sibTrans" presStyleLbl="sibTrans2D1" presStyleIdx="0" presStyleCnt="3" custScaleX="110392"/>
      <dgm:spPr/>
    </dgm:pt>
    <dgm:pt modelId="{B678A9D9-5D9C-45F6-A234-3F2074572F39}" type="pres">
      <dgm:prSet presAssocID="{8881F9F1-E97F-4F3E-BE24-D0430AE82591}" presName="connectorText" presStyleLbl="sibTrans2D1" presStyleIdx="0" presStyleCnt="3"/>
      <dgm:spPr/>
    </dgm:pt>
    <dgm:pt modelId="{710328BC-9A7A-4B97-8F9A-5B56EAF6ACDF}" type="pres">
      <dgm:prSet presAssocID="{A1C9CFD4-2027-44AC-B483-475CD686DA3F}" presName="node" presStyleLbl="node1" presStyleIdx="1" presStyleCnt="4" custLinFactNeighborX="59703" custLinFactNeighborY="-9752">
        <dgm:presLayoutVars>
          <dgm:bulletEnabled val="1"/>
        </dgm:presLayoutVars>
      </dgm:prSet>
      <dgm:spPr/>
    </dgm:pt>
    <dgm:pt modelId="{5D050066-A246-480D-BD22-6C543860E5A4}" type="pres">
      <dgm:prSet presAssocID="{9FE6EBA9-8762-4262-B35E-F11AA3934350}" presName="sibTrans" presStyleLbl="sibTrans2D1" presStyleIdx="1" presStyleCnt="3" custScaleX="149539"/>
      <dgm:spPr/>
    </dgm:pt>
    <dgm:pt modelId="{B6BAD617-7AB6-444F-968D-5E940124D469}" type="pres">
      <dgm:prSet presAssocID="{9FE6EBA9-8762-4262-B35E-F11AA3934350}" presName="connectorText" presStyleLbl="sibTrans2D1" presStyleIdx="1" presStyleCnt="3"/>
      <dgm:spPr/>
    </dgm:pt>
    <dgm:pt modelId="{63489C20-7A09-4699-84D8-031282BB3D03}" type="pres">
      <dgm:prSet presAssocID="{814F1F3B-54AA-46EB-A3C6-1F4B6F632B3F}" presName="node" presStyleLbl="node1" presStyleIdx="2" presStyleCnt="4" custScaleX="124325" custLinFactNeighborX="14768" custLinFactNeighborY="-9752">
        <dgm:presLayoutVars>
          <dgm:bulletEnabled val="1"/>
        </dgm:presLayoutVars>
      </dgm:prSet>
      <dgm:spPr/>
    </dgm:pt>
    <dgm:pt modelId="{674B750B-1C64-4707-B77D-D249E92D3933}" type="pres">
      <dgm:prSet presAssocID="{E1A4799A-9E7E-4428-AF17-216E9D920A64}" presName="sibTrans" presStyleLbl="sibTrans2D1" presStyleIdx="2" presStyleCnt="3" custScaleX="142716"/>
      <dgm:spPr/>
    </dgm:pt>
    <dgm:pt modelId="{811F804B-E344-470E-8611-C8588B949D0E}" type="pres">
      <dgm:prSet presAssocID="{E1A4799A-9E7E-4428-AF17-216E9D920A64}" presName="connectorText" presStyleLbl="sibTrans2D1" presStyleIdx="2" presStyleCnt="3"/>
      <dgm:spPr/>
    </dgm:pt>
    <dgm:pt modelId="{3F79711C-80D7-408E-BF65-5E0C39E81B79}" type="pres">
      <dgm:prSet presAssocID="{754D1B9F-C309-40B6-AC2E-F6B9B1D63D7C}" presName="node" presStyleLbl="node1" presStyleIdx="3" presStyleCnt="4" custLinFactNeighborX="-24746" custLinFactNeighborY="-28720">
        <dgm:presLayoutVars>
          <dgm:bulletEnabled val="1"/>
        </dgm:presLayoutVars>
      </dgm:prSet>
      <dgm:spPr/>
    </dgm:pt>
  </dgm:ptLst>
  <dgm:cxnLst>
    <dgm:cxn modelId="{12FB9036-A1DA-4672-AFFB-78875ED43941}" type="presOf" srcId="{12F7EC5C-82CA-41B9-9AFD-157488E0F08E}" destId="{51FC4A55-BFE6-4238-83F7-C39F68F7804A}" srcOrd="0" destOrd="0" presId="urn:microsoft.com/office/officeart/2005/8/layout/process1"/>
    <dgm:cxn modelId="{4668A93B-D3CF-4F16-AB2A-AD1DD0D9EB97}" type="presOf" srcId="{A1C9CFD4-2027-44AC-B483-475CD686DA3F}" destId="{710328BC-9A7A-4B97-8F9A-5B56EAF6ACDF}" srcOrd="0" destOrd="0" presId="urn:microsoft.com/office/officeart/2005/8/layout/process1"/>
    <dgm:cxn modelId="{8CFDC570-7694-4188-A4F8-EF6B7462379A}" type="presOf" srcId="{EC238487-A775-4AE5-A7ED-C1C79FD5E95A}" destId="{28F3B534-3EAC-4CEB-BD45-17CD404ED5C3}" srcOrd="0" destOrd="0" presId="urn:microsoft.com/office/officeart/2005/8/layout/process1"/>
    <dgm:cxn modelId="{4072BE71-8E69-453A-9B76-9AB713AD2F57}" type="presOf" srcId="{8881F9F1-E97F-4F3E-BE24-D0430AE82591}" destId="{69DD666B-8BFD-4D5B-B97C-F95A37AF3801}" srcOrd="0" destOrd="0" presId="urn:microsoft.com/office/officeart/2005/8/layout/process1"/>
    <dgm:cxn modelId="{F7601852-FA25-4053-9B6B-8AECF392E175}" type="presOf" srcId="{814F1F3B-54AA-46EB-A3C6-1F4B6F632B3F}" destId="{63489C20-7A09-4699-84D8-031282BB3D03}" srcOrd="0" destOrd="0" presId="urn:microsoft.com/office/officeart/2005/8/layout/process1"/>
    <dgm:cxn modelId="{F960C57B-626C-45D6-AC1C-9EAE953960CB}" type="presOf" srcId="{E1A4799A-9E7E-4428-AF17-216E9D920A64}" destId="{674B750B-1C64-4707-B77D-D249E92D3933}" srcOrd="0" destOrd="0" presId="urn:microsoft.com/office/officeart/2005/8/layout/process1"/>
    <dgm:cxn modelId="{4C1C4681-F868-406E-8156-0FBFAEBC39D0}" type="presOf" srcId="{E1A4799A-9E7E-4428-AF17-216E9D920A64}" destId="{811F804B-E344-470E-8611-C8588B949D0E}" srcOrd="1" destOrd="0" presId="urn:microsoft.com/office/officeart/2005/8/layout/process1"/>
    <dgm:cxn modelId="{3237E78E-1EB2-4035-8BC2-F8B5D76C7726}" srcId="{12F7EC5C-82CA-41B9-9AFD-157488E0F08E}" destId="{A1C9CFD4-2027-44AC-B483-475CD686DA3F}" srcOrd="1" destOrd="0" parTransId="{A6F85F4B-59D9-4520-840E-D3993C041BEF}" sibTransId="{9FE6EBA9-8762-4262-B35E-F11AA3934350}"/>
    <dgm:cxn modelId="{A5A2EA9F-4BC5-4D16-A2C6-CEF25234EA21}" srcId="{12F7EC5C-82CA-41B9-9AFD-157488E0F08E}" destId="{EC238487-A775-4AE5-A7ED-C1C79FD5E95A}" srcOrd="0" destOrd="0" parTransId="{1E9D7A4E-14F2-4CAD-9F1D-88F403531299}" sibTransId="{8881F9F1-E97F-4F3E-BE24-D0430AE82591}"/>
    <dgm:cxn modelId="{2FFC76A0-B35D-4B41-BAD1-E0719E6D954F}" srcId="{12F7EC5C-82CA-41B9-9AFD-157488E0F08E}" destId="{754D1B9F-C309-40B6-AC2E-F6B9B1D63D7C}" srcOrd="3" destOrd="0" parTransId="{2279C56C-4FA1-461D-9318-58288CD89579}" sibTransId="{EAC06321-AB09-4560-B52C-97BB149E255E}"/>
    <dgm:cxn modelId="{6DE2C5BC-396A-49AE-9DB2-13CD9374043F}" type="presOf" srcId="{9FE6EBA9-8762-4262-B35E-F11AA3934350}" destId="{5D050066-A246-480D-BD22-6C543860E5A4}" srcOrd="0" destOrd="0" presId="urn:microsoft.com/office/officeart/2005/8/layout/process1"/>
    <dgm:cxn modelId="{C9795FC2-2263-4687-B262-2FFC735BAED3}" type="presOf" srcId="{754D1B9F-C309-40B6-AC2E-F6B9B1D63D7C}" destId="{3F79711C-80D7-408E-BF65-5E0C39E81B79}" srcOrd="0" destOrd="0" presId="urn:microsoft.com/office/officeart/2005/8/layout/process1"/>
    <dgm:cxn modelId="{C33CFDE2-181D-49CF-ABC2-6350AF70FA88}" type="presOf" srcId="{9FE6EBA9-8762-4262-B35E-F11AA3934350}" destId="{B6BAD617-7AB6-444F-968D-5E940124D469}" srcOrd="1" destOrd="0" presId="urn:microsoft.com/office/officeart/2005/8/layout/process1"/>
    <dgm:cxn modelId="{9FBCA2F1-BBF3-4738-9186-9ADE6F765793}" srcId="{12F7EC5C-82CA-41B9-9AFD-157488E0F08E}" destId="{814F1F3B-54AA-46EB-A3C6-1F4B6F632B3F}" srcOrd="2" destOrd="0" parTransId="{5EE376DC-6B32-4317-823D-1BD06780BB3C}" sibTransId="{E1A4799A-9E7E-4428-AF17-216E9D920A64}"/>
    <dgm:cxn modelId="{2C84C0F7-19A4-4C5A-9728-9CDDA867F892}" type="presOf" srcId="{8881F9F1-E97F-4F3E-BE24-D0430AE82591}" destId="{B678A9D9-5D9C-45F6-A234-3F2074572F39}" srcOrd="1" destOrd="0" presId="urn:microsoft.com/office/officeart/2005/8/layout/process1"/>
    <dgm:cxn modelId="{DA4DAAF8-F477-40A7-B277-CE18136F2233}" type="presParOf" srcId="{51FC4A55-BFE6-4238-83F7-C39F68F7804A}" destId="{28F3B534-3EAC-4CEB-BD45-17CD404ED5C3}" srcOrd="0" destOrd="0" presId="urn:microsoft.com/office/officeart/2005/8/layout/process1"/>
    <dgm:cxn modelId="{9BDFB2BA-590F-4464-B0ED-209ED0A27B52}" type="presParOf" srcId="{51FC4A55-BFE6-4238-83F7-C39F68F7804A}" destId="{69DD666B-8BFD-4D5B-B97C-F95A37AF3801}" srcOrd="1" destOrd="0" presId="urn:microsoft.com/office/officeart/2005/8/layout/process1"/>
    <dgm:cxn modelId="{7E784641-4CC9-44B9-8200-4C28BF22A8B4}" type="presParOf" srcId="{69DD666B-8BFD-4D5B-B97C-F95A37AF3801}" destId="{B678A9D9-5D9C-45F6-A234-3F2074572F39}" srcOrd="0" destOrd="0" presId="urn:microsoft.com/office/officeart/2005/8/layout/process1"/>
    <dgm:cxn modelId="{C7CC2906-215F-454A-AE7E-1AB85F33D60C}" type="presParOf" srcId="{51FC4A55-BFE6-4238-83F7-C39F68F7804A}" destId="{710328BC-9A7A-4B97-8F9A-5B56EAF6ACDF}" srcOrd="2" destOrd="0" presId="urn:microsoft.com/office/officeart/2005/8/layout/process1"/>
    <dgm:cxn modelId="{4FA05F45-7433-4EE4-8B75-79577A316CFC}" type="presParOf" srcId="{51FC4A55-BFE6-4238-83F7-C39F68F7804A}" destId="{5D050066-A246-480D-BD22-6C543860E5A4}" srcOrd="3" destOrd="0" presId="urn:microsoft.com/office/officeart/2005/8/layout/process1"/>
    <dgm:cxn modelId="{6AEEEBAD-F256-4A44-84D3-7FC1BC63185F}" type="presParOf" srcId="{5D050066-A246-480D-BD22-6C543860E5A4}" destId="{B6BAD617-7AB6-444F-968D-5E940124D469}" srcOrd="0" destOrd="0" presId="urn:microsoft.com/office/officeart/2005/8/layout/process1"/>
    <dgm:cxn modelId="{E299FE78-47AF-4041-BFE9-83D76F193C7A}" type="presParOf" srcId="{51FC4A55-BFE6-4238-83F7-C39F68F7804A}" destId="{63489C20-7A09-4699-84D8-031282BB3D03}" srcOrd="4" destOrd="0" presId="urn:microsoft.com/office/officeart/2005/8/layout/process1"/>
    <dgm:cxn modelId="{443CE97C-F304-4B83-AF48-C37AEA1EEB09}" type="presParOf" srcId="{51FC4A55-BFE6-4238-83F7-C39F68F7804A}" destId="{674B750B-1C64-4707-B77D-D249E92D3933}" srcOrd="5" destOrd="0" presId="urn:microsoft.com/office/officeart/2005/8/layout/process1"/>
    <dgm:cxn modelId="{7B2CBBBF-FEC3-4970-A5BB-ED206F070A20}" type="presParOf" srcId="{674B750B-1C64-4707-B77D-D249E92D3933}" destId="{811F804B-E344-470E-8611-C8588B949D0E}" srcOrd="0" destOrd="0" presId="urn:microsoft.com/office/officeart/2005/8/layout/process1"/>
    <dgm:cxn modelId="{524A693D-CD30-4DDE-B15B-4D0B51BB3662}" type="presParOf" srcId="{51FC4A55-BFE6-4238-83F7-C39F68F7804A}" destId="{3F79711C-80D7-408E-BF65-5E0C39E81B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B534-3EAC-4CEB-BD45-17CD404ED5C3}">
      <dsp:nvSpPr>
        <dsp:cNvPr id="0" name=""/>
        <dsp:cNvSpPr/>
      </dsp:nvSpPr>
      <dsp:spPr>
        <a:xfrm>
          <a:off x="559286" y="18"/>
          <a:ext cx="2119461" cy="4249519"/>
        </a:xfrm>
        <a:prstGeom prst="roundRect">
          <a:avLst>
            <a:gd name="adj" fmla="val 10000"/>
          </a:avLst>
        </a:prstGeom>
        <a:noFill/>
        <a:ln w="34925" cap="flat" cmpd="sng" algn="in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</a:rPr>
            <a:t>One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Small group of people (20-80)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Treatment and its safety studied for the first time </a:t>
          </a:r>
        </a:p>
      </dsp:txBody>
      <dsp:txXfrm>
        <a:off x="621363" y="62095"/>
        <a:ext cx="1995307" cy="4125365"/>
      </dsp:txXfrm>
    </dsp:sp>
    <dsp:sp modelId="{69DD666B-8BFD-4D5B-B97C-F95A37AF3801}">
      <dsp:nvSpPr>
        <dsp:cNvPr id="0" name=""/>
        <dsp:cNvSpPr/>
      </dsp:nvSpPr>
      <dsp:spPr>
        <a:xfrm>
          <a:off x="2819064" y="1861964"/>
          <a:ext cx="369034" cy="52562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819064" y="1967089"/>
        <a:ext cx="258324" cy="315376"/>
      </dsp:txXfrm>
    </dsp:sp>
    <dsp:sp modelId="{710328BC-9A7A-4B97-8F9A-5B56EAF6ACDF}">
      <dsp:nvSpPr>
        <dsp:cNvPr id="0" name=""/>
        <dsp:cNvSpPr/>
      </dsp:nvSpPr>
      <dsp:spPr>
        <a:xfrm>
          <a:off x="3309492" y="18"/>
          <a:ext cx="2119461" cy="424951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</a:rPr>
            <a:t>Two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Larger group of people (100-300)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Effectiveness and safety of treatment determined</a:t>
          </a:r>
        </a:p>
      </dsp:txBody>
      <dsp:txXfrm>
        <a:off x="3371569" y="62095"/>
        <a:ext cx="1995307" cy="4125365"/>
      </dsp:txXfrm>
    </dsp:sp>
    <dsp:sp modelId="{5D050066-A246-480D-BD22-6C543860E5A4}">
      <dsp:nvSpPr>
        <dsp:cNvPr id="0" name=""/>
        <dsp:cNvSpPr/>
      </dsp:nvSpPr>
      <dsp:spPr>
        <a:xfrm>
          <a:off x="5499834" y="1861964"/>
          <a:ext cx="473185" cy="52562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499834" y="1967089"/>
        <a:ext cx="331230" cy="315376"/>
      </dsp:txXfrm>
    </dsp:sp>
    <dsp:sp modelId="{63489C20-7A09-4699-84D8-031282BB3D03}">
      <dsp:nvSpPr>
        <dsp:cNvPr id="0" name=""/>
        <dsp:cNvSpPr/>
      </dsp:nvSpPr>
      <dsp:spPr>
        <a:xfrm>
          <a:off x="6025990" y="18"/>
          <a:ext cx="2635020" cy="424951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tx1"/>
              </a:solidFill>
            </a:rPr>
            <a:t>Three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Large groups (1,000-3,000)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Safety information collected, and treatment compared with others</a:t>
          </a:r>
        </a:p>
      </dsp:txBody>
      <dsp:txXfrm>
        <a:off x="6103167" y="77195"/>
        <a:ext cx="2480666" cy="4095165"/>
      </dsp:txXfrm>
    </dsp:sp>
    <dsp:sp modelId="{674B750B-1C64-4707-B77D-D249E92D3933}">
      <dsp:nvSpPr>
        <dsp:cNvPr id="0" name=""/>
        <dsp:cNvSpPr/>
      </dsp:nvSpPr>
      <dsp:spPr>
        <a:xfrm rot="21599979">
          <a:off x="8744878" y="1861954"/>
          <a:ext cx="463713" cy="525626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Text" lastClr="000000"/>
            </a:solidFill>
          </a:endParaRPr>
        </a:p>
      </dsp:txBody>
      <dsp:txXfrm>
        <a:off x="8744878" y="1967079"/>
        <a:ext cx="324599" cy="315376"/>
      </dsp:txXfrm>
    </dsp:sp>
    <dsp:sp modelId="{3F79711C-80D7-408E-BF65-5E0C39E81B79}">
      <dsp:nvSpPr>
        <dsp:cNvPr id="0" name=""/>
        <dsp:cNvSpPr/>
      </dsp:nvSpPr>
      <dsp:spPr>
        <a:xfrm>
          <a:off x="9274067" y="0"/>
          <a:ext cx="2119461" cy="424951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chemeClr val="bg1"/>
              </a:solidFill>
            </a:rPr>
            <a:t>Four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Treatment approved and made available.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bg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Researchers track risks, benefits, and safety.</a:t>
          </a:r>
        </a:p>
      </dsp:txBody>
      <dsp:txXfrm>
        <a:off x="9336144" y="62077"/>
        <a:ext cx="1995307" cy="412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D0D9C-3A48-4B93-BF6C-8FB119D0BB6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31B37-E071-4AA7-AD5B-1D101332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3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ehospitalresearch.eu/?p=1961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healthnewswire.com/2019/02/11/oral-contraceptives-could-impair-womens-recognition-of-complex-emotion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clinical trials and why would I want to take part page. </a:t>
            </a:r>
          </a:p>
          <a:p>
            <a:r>
              <a:rPr lang="en-US" dirty="0"/>
              <a:t>Comment:</a:t>
            </a:r>
            <a:r>
              <a:rPr lang="en-US" baseline="0" dirty="0"/>
              <a:t> Is this a question to the audience? Or an example of clinical trial objectives?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9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First- epidemiology </a:t>
            </a:r>
          </a:p>
          <a:p>
            <a:r>
              <a:rPr lang="en-US" dirty="0"/>
              <a:t>Second- clinical trial </a:t>
            </a:r>
          </a:p>
          <a:p>
            <a:r>
              <a:rPr lang="en-US" dirty="0"/>
              <a:t>Third- clinical trial</a:t>
            </a:r>
          </a:p>
          <a:p>
            <a:r>
              <a:rPr lang="en-US" dirty="0"/>
              <a:t>Fourth- clinical trial </a:t>
            </a:r>
          </a:p>
          <a:p>
            <a:endParaRPr lang="en-US" dirty="0"/>
          </a:p>
          <a:p>
            <a:r>
              <a:rPr lang="en-US" dirty="0"/>
              <a:t>Comment:</a:t>
            </a:r>
            <a:r>
              <a:rPr lang="en-US" baseline="0" dirty="0"/>
              <a:t> This is  an applied knowledge  section. Maybe should be separated from the prior material, giving space to the audience for processing information.- addressed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3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questions should I ask if offered a clinical trial, what do I need to know if I am thinking about taking part in a clinical trial pages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questions should I ask if offered a clinical trial, what do I need to know if I am thinking about taking part in a clinical trial pages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https://www.sehealthcarequalityconsulting.com/female-doctor-talking-to-male-patient-in-hospital-bed/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questions should I ask if offered a clinical trial, what do I need to know if I am thinking about taking part in a clinical trial pages </a:t>
            </a:r>
          </a:p>
          <a:p>
            <a:r>
              <a:rPr lang="en-US" dirty="0"/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3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2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9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B92AF-8110-47FC-A5E9-0C488E4060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4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phases of clinical trials, what is a clinical trial sponsor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source- https://www.google.com/url?sa=i&amp;rct=j&amp;q=&amp;esrc=s&amp;source=images&amp;cd=&amp;ved=2ahUKEwiNkrLsxdXkAhUqhOAKHRZlA9EQjB16BAgBEAM&amp;url=https%3A%2F%2Fnewsarchive.heart.org%2Fcardiac-arrest-gets-little-research-funding-despite-huge-death-toll%2F&amp;psig=AOvVaw2gccO3rqpQ-hAA0SxqimDB&amp;ust=1568730280668327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6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 terms placebo, randomization, and blinded mean in clinical trials </a:t>
            </a:r>
          </a:p>
          <a:p>
            <a:endParaRPr lang="en-US" dirty="0"/>
          </a:p>
          <a:p>
            <a:r>
              <a:rPr lang="en-US" dirty="0"/>
              <a:t>necessary part of the trial - allows to assess both efficacy and safety; revisit inclusion criteria, IRB, and consent form</a:t>
            </a:r>
          </a:p>
          <a:p>
            <a:endParaRPr lang="en-US" dirty="0"/>
          </a:p>
          <a:p>
            <a:r>
              <a:rPr lang="en-US" dirty="0"/>
              <a:t>Comment: “often participants receiving placebo will be maintained only receiving their primary</a:t>
            </a:r>
            <a:r>
              <a:rPr lang="en-US" baseline="0" dirty="0"/>
              <a:t> provider prescribed care.</a:t>
            </a:r>
          </a:p>
          <a:p>
            <a:endParaRPr lang="en-US" baseline="0" dirty="0"/>
          </a:p>
          <a:p>
            <a:r>
              <a:rPr lang="en-US" baseline="0" dirty="0"/>
              <a:t>Took out </a:t>
            </a:r>
            <a:r>
              <a:rPr lang="en-US" sz="1200" b="1" i="0" dirty="0"/>
              <a:t>current standard of care medication (not nothing)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4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highlight>
                  <a:srgbClr val="FFFF00"/>
                </a:highlight>
                <a:uLnTx/>
                <a:uFillTx/>
                <a:latin typeface="Franklin Gothic Book" panose="020B0503020102020204"/>
                <a:ea typeface="+mn-ea"/>
                <a:cs typeface="+mn-cs"/>
              </a:rPr>
              <a:t>Let’s look at the parts of an informed consent document and learn what they tell you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1B37-E071-4AA7-AD5B-1D1013327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93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3 guesses from group- then show bottom text?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http://prehospitalresearch.eu/?p=1961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https://globalhealthnewswire.com/2019/02/11/oral-contraceptives-could-impair-womens-recognition-of-complex-emotions/</a:t>
            </a:r>
            <a:endParaRPr lang="en-US" dirty="0"/>
          </a:p>
          <a:p>
            <a:endParaRPr lang="en-US" dirty="0"/>
          </a:p>
          <a:p>
            <a:r>
              <a:rPr lang="en-US" dirty="0"/>
              <a:t>Emphasis HF trial info https://clinicaltrials.gov/ct2/show/study/NCT00232180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16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https://dzs.com/clinical-trials-diversity/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B92AF-8110-47FC-A5E9-0C488E4060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8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0049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9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6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80374C-AC29-4BC7-A29F-7CFDC721D34E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9E634A6C-6A2B-4CE6-87F3-B1C32B4D0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3097" y="2935187"/>
            <a:ext cx="3615134" cy="3289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53DE35-6BAD-4A08-8C89-10CE920CA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286029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6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FBB5A-0C6F-41D5-8608-989E5E77AE2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BEF4C330-29A6-45D7-9BE2-F7B684B51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0"/>
          <a:stretch/>
        </p:blipFill>
        <p:spPr>
          <a:xfrm>
            <a:off x="0" y="0"/>
            <a:ext cx="689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2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20734-2A16-4024-98F7-9097338A036A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F4D2-6E8C-442F-8593-8FDE5DF5B7AE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3BBC9-0062-4B66-8612-5D33956412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576" y="0"/>
            <a:ext cx="6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56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76AE-BFD6-4736-8594-3FCD5B690318}" type="datetime1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B8EC0-90BA-4BE0-B390-4AA0E2A9C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27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A4AFB-30BF-4A40-B22A-11ECAE19810D}" type="datetime1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65DC9-8874-4548-BD4C-299C2B7A8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8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6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05B3-63DA-47B2-BD6A-443552854E98}" type="datetime1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8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C32E8-C93C-47D9-BBC0-B4E2FD688F7B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5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7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BD840F-EE72-432E-A913-442DAE9701C3}" type="datetime1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71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4BDD-BAE7-47E3-843F-ECDE9F9DE30F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2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934C1-8C3A-43E1-B8AC-826BFBD390BE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09086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0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3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9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719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582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A2F8CD-3E58-4DB3-A160-983C97BD48A3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5FD7B24-DC79-442B-B508-6B24E6C1A6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07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4FF0FC-F8F6-4860-BC93-35583E314220}" type="datetime1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Lupus Conversations Clinical Trials Popular Opinion Training Module 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C6512E5-8803-4A9E-BEE9-80B6F85FD1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96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&amp;url=https://dzs.com/clinical-trials-diversity/&amp;psig=AOvVaw0l4n_IsKNSgEEM-aldbKhW&amp;ust=15687434395779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gyPbE6dXkAhXGVt8KHdqJD80QjRx6BAgBEAQ&amp;url=https://www.sehealthcarequalityconsulting.com/female-doctor-talking-to-male-patient-in-hospital-bed/&amp;psig=AOvVaw2eZ6JycY6IuQa_pqyIHN0E&amp;ust=156873985553860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48B0-7FBF-4CD0-84AD-806A1B1D2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70868"/>
            <a:ext cx="9181634" cy="175593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An Introduction To Clinical trials 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99422-54DD-480C-BABF-F748DE93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3386"/>
            <a:ext cx="4824248" cy="40461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Lupus Conversations Clinical Trials Popular Opinion Training Module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C3231-F0E0-408E-BB41-1E13F491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512E5-8803-4A9E-BEE9-80B6F85FD1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of 27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9F8108-9132-4D61-A2E2-7634609AB617}"/>
              </a:ext>
            </a:extLst>
          </p:cNvPr>
          <p:cNvSpPr txBox="1">
            <a:spLocks/>
          </p:cNvSpPr>
          <p:nvPr/>
        </p:nvSpPr>
        <p:spPr>
          <a:xfrm>
            <a:off x="136345" y="4657818"/>
            <a:ext cx="11290630" cy="8322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Boston Team: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Candace Feldman, MD, ScD; Jessica Williams, MD, MPH; Elmer Freeman (CCHERS), Kreager Taber, BA</a:t>
            </a: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Chicago Team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: Rosalind Ramsey-Goldman, MD, DrPH, Patricia Canessa, PhD, Karen Mancera-Cuevas MS, MPH, CHES; </a:t>
            </a:r>
          </a:p>
          <a:p>
            <a:pPr>
              <a:defRPr/>
            </a:pPr>
            <a:r>
              <a:rPr lang="en-US" sz="1600" dirty="0"/>
              <a:t>Holly Milaeger, MPH</a:t>
            </a: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77C18E-3026-4ED9-84C7-36459050D0EC}"/>
              </a:ext>
            </a:extLst>
          </p:cNvPr>
          <p:cNvSpPr txBox="1">
            <a:spLocks/>
          </p:cNvSpPr>
          <p:nvPr/>
        </p:nvSpPr>
        <p:spPr>
          <a:xfrm>
            <a:off x="136345" y="5555888"/>
            <a:ext cx="9169944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Funding: This work was funded by the Department of Health and Human Services, Public Health Service, Office of Minority Health Grant #1 CPIMP171141-01-00 and #1 CPIMP18116801-00</a:t>
            </a:r>
          </a:p>
        </p:txBody>
      </p:sp>
    </p:spTree>
    <p:extLst>
      <p:ext uri="{BB962C8B-B14F-4D97-AF65-F5344CB8AC3E}">
        <p14:creationId xmlns:p14="http://schemas.microsoft.com/office/powerpoint/2010/main" val="206422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DDE6-5681-414E-8EED-18183F90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0" y="167640"/>
            <a:ext cx="11011899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Example of informed consent document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2674-10E1-488B-BCF9-B98278C6F861}"/>
              </a:ext>
            </a:extLst>
          </p:cNvPr>
          <p:cNvSpPr/>
          <p:nvPr/>
        </p:nvSpPr>
        <p:spPr>
          <a:xfrm>
            <a:off x="1385830" y="1119386"/>
            <a:ext cx="5521156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E43C1-8EC1-4835-9A79-335354629D74}"/>
              </a:ext>
            </a:extLst>
          </p:cNvPr>
          <p:cNvSpPr txBox="1"/>
          <p:nvPr/>
        </p:nvSpPr>
        <p:spPr>
          <a:xfrm>
            <a:off x="2257129" y="1265510"/>
            <a:ext cx="39125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Informed Consent Document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7591-7406-4F85-A9B4-85B877929C1E}"/>
              </a:ext>
            </a:extLst>
          </p:cNvPr>
          <p:cNvSpPr txBox="1"/>
          <p:nvPr/>
        </p:nvSpPr>
        <p:spPr>
          <a:xfrm>
            <a:off x="1485900" y="1818841"/>
            <a:ext cx="5122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Volunteer Participation and Withdrawal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can you tell the study staff you don’t want to participate in the study anymore?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might your doctor or the study sponsor want you to stop the study?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Confidentiality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Permission to review your medical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 of who may see the information collected during the study, including laboratory test results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AF3-7BE5-447A-83F2-32F2425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10</a:t>
            </a:fld>
            <a:r>
              <a:rPr lang="en-US" dirty="0"/>
              <a:t> of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E81C1-0D45-4BC6-9FC4-85B8B61FF4F5}"/>
              </a:ext>
            </a:extLst>
          </p:cNvPr>
          <p:cNvSpPr txBox="1"/>
          <p:nvPr/>
        </p:nvSpPr>
        <p:spPr>
          <a:xfrm>
            <a:off x="7551488" y="1707677"/>
            <a:ext cx="4280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The document will then explain how you can </a:t>
            </a:r>
            <a:r>
              <a:rPr lang="en-US" sz="2400" b="1" dirty="0">
                <a:solidFill>
                  <a:schemeClr val="tx2"/>
                </a:solidFill>
              </a:rPr>
              <a:t>stop participating</a:t>
            </a:r>
            <a:r>
              <a:rPr lang="en-US" sz="2400" dirty="0">
                <a:solidFill>
                  <a:schemeClr val="tx2"/>
                </a:solidFill>
              </a:rPr>
              <a:t> in the study if you don’t want to continue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Explains how your information will be kept </a:t>
            </a:r>
            <a:r>
              <a:rPr lang="en-US" sz="2400" b="1" dirty="0">
                <a:solidFill>
                  <a:schemeClr val="tx2"/>
                </a:solidFill>
              </a:rPr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177992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DDE6-5681-414E-8EED-18183F90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0" y="167640"/>
            <a:ext cx="11011899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Example of informed consent document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2674-10E1-488B-BCF9-B98278C6F861}"/>
              </a:ext>
            </a:extLst>
          </p:cNvPr>
          <p:cNvSpPr/>
          <p:nvPr/>
        </p:nvSpPr>
        <p:spPr>
          <a:xfrm>
            <a:off x="1122972" y="1356982"/>
            <a:ext cx="5449275" cy="52215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E43C1-8EC1-4835-9A79-335354629D74}"/>
              </a:ext>
            </a:extLst>
          </p:cNvPr>
          <p:cNvSpPr txBox="1"/>
          <p:nvPr/>
        </p:nvSpPr>
        <p:spPr>
          <a:xfrm>
            <a:off x="1897326" y="1520439"/>
            <a:ext cx="40244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Informed Consent Document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7591-7406-4F85-A9B4-85B877929C1E}"/>
              </a:ext>
            </a:extLst>
          </p:cNvPr>
          <p:cNvSpPr txBox="1"/>
          <p:nvPr/>
        </p:nvSpPr>
        <p:spPr>
          <a:xfrm>
            <a:off x="1371600" y="2145561"/>
            <a:ext cx="49949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HIPAA Authorization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Protections to respect privacy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From the “Health Insurance Portability and Accountability Act of 1996”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Lists who look at your medical record and study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Tells you when the study team will stop collecting new data and when your consent for the study expires 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Signatures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Your consent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 who reviewed and consented you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AF3-7BE5-447A-83F2-32F2425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11</a:t>
            </a:fld>
            <a:r>
              <a:rPr lang="en-US" dirty="0"/>
              <a:t> of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F146A-5B78-4D7D-A22C-AD7EBBD0DBA7}"/>
              </a:ext>
            </a:extLst>
          </p:cNvPr>
          <p:cNvSpPr txBox="1"/>
          <p:nvPr/>
        </p:nvSpPr>
        <p:spPr>
          <a:xfrm>
            <a:off x="6943842" y="1783269"/>
            <a:ext cx="48885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Explains what the study team will do to protect your privacy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Who will see the data and when they will stop collecting new data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At the end, you will </a:t>
            </a:r>
            <a:r>
              <a:rPr lang="en-US" sz="2400" b="1" dirty="0">
                <a:solidFill>
                  <a:schemeClr val="tx2"/>
                </a:solidFill>
              </a:rPr>
              <a:t>sign</a:t>
            </a:r>
            <a:r>
              <a:rPr lang="en-US" sz="2400" dirty="0">
                <a:solidFill>
                  <a:schemeClr val="tx2"/>
                </a:solidFill>
              </a:rPr>
              <a:t> the document to consent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8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850B-1DC7-4558-A3BD-91B05458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14" y="165804"/>
            <a:ext cx="7729728" cy="790837"/>
          </a:xfrm>
        </p:spPr>
        <p:txBody>
          <a:bodyPr>
            <a:normAutofit/>
          </a:bodyPr>
          <a:lstStyle/>
          <a:p>
            <a:r>
              <a:rPr lang="en-US" dirty="0"/>
              <a:t>Let’s Revisit the Consent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EF41C-4E28-4FA8-9CF7-B310ED1B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14" y="1581150"/>
            <a:ext cx="11007786" cy="4158877"/>
          </a:xfrm>
        </p:spPr>
        <p:txBody>
          <a:bodyPr>
            <a:normAutofit/>
          </a:bodyPr>
          <a:lstStyle/>
          <a:p>
            <a:r>
              <a:rPr lang="en-US" sz="2800" dirty="0"/>
              <a:t>How do you think a description of a “placebo” treatment would show up in the study’s IRB and consent form?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IRB- would have a detailed description of the placebo being used and its safety information</a:t>
            </a:r>
          </a:p>
          <a:p>
            <a:r>
              <a:rPr lang="en-US" sz="2800" dirty="0"/>
              <a:t>Consent form- Research team would tell you if a placebo was being used in the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D7F4-FEDA-417D-999D-C1E1BF75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12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36848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4D94E-3CFE-4077-8019-A92723E2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61" y="159715"/>
            <a:ext cx="11229917" cy="47599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Terms in Clinical Trials: “Blinding”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ACB4E-1B31-4E57-9E9B-677FD6EF9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61" y="2843216"/>
            <a:ext cx="3193188" cy="177823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Blinding</a:t>
            </a:r>
            <a:r>
              <a:rPr lang="en-US" sz="2000" dirty="0"/>
              <a:t>- Study design meant to keep research team members and participants from influencing study results </a:t>
            </a:r>
          </a:p>
          <a:p>
            <a:endParaRPr 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FEA08F-5C9C-4ED5-9309-E0D55691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13</a:t>
            </a:fld>
            <a:r>
              <a:rPr lang="en-US" dirty="0"/>
              <a:t> of 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59FD7-9870-4B08-97E6-0A746D00822D}"/>
              </a:ext>
            </a:extLst>
          </p:cNvPr>
          <p:cNvSpPr txBox="1"/>
          <p:nvPr/>
        </p:nvSpPr>
        <p:spPr>
          <a:xfrm>
            <a:off x="8781144" y="2134152"/>
            <a:ext cx="3193187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Patients and their physicians can ALWAYS find out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which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treatment they are receiving if it is medically necessary or for safety reasons!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204D0-2792-4559-8F4B-4A765177DC54}"/>
              </a:ext>
            </a:extLst>
          </p:cNvPr>
          <p:cNvSpPr txBox="1"/>
          <p:nvPr/>
        </p:nvSpPr>
        <p:spPr>
          <a:xfrm>
            <a:off x="6193172" y="2046451"/>
            <a:ext cx="192412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</a:rPr>
              <a:t>Single Blind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Participants are not told which treatment they receive</a:t>
            </a:r>
          </a:p>
        </p:txBody>
      </p:sp>
      <p:pic>
        <p:nvPicPr>
          <p:cNvPr id="11" name="Graphic 10" descr="Veterinarian">
            <a:extLst>
              <a:ext uri="{FF2B5EF4-FFF2-40B4-BE49-F238E27FC236}">
                <a16:creationId xmlns:a16="http://schemas.microsoft.com/office/drawing/2014/main" id="{167816AB-6E25-4A47-A001-B2FEEF2D0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4662" y="3976297"/>
            <a:ext cx="743513" cy="743513"/>
          </a:xfrm>
          <a:prstGeom prst="rect">
            <a:avLst/>
          </a:prstGeom>
        </p:spPr>
      </p:pic>
      <p:pic>
        <p:nvPicPr>
          <p:cNvPr id="13" name="Graphic 12" descr="Group of people">
            <a:extLst>
              <a:ext uri="{FF2B5EF4-FFF2-40B4-BE49-F238E27FC236}">
                <a16:creationId xmlns:a16="http://schemas.microsoft.com/office/drawing/2014/main" id="{5D42079C-7E82-42EC-9F67-1803C8412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8733" y="917601"/>
            <a:ext cx="1092999" cy="1092999"/>
          </a:xfrm>
          <a:prstGeom prst="rect">
            <a:avLst/>
          </a:prstGeom>
        </p:spPr>
      </p:pic>
      <p:pic>
        <p:nvPicPr>
          <p:cNvPr id="14" name="Graphic 13" descr="Group of people">
            <a:extLst>
              <a:ext uri="{FF2B5EF4-FFF2-40B4-BE49-F238E27FC236}">
                <a16:creationId xmlns:a16="http://schemas.microsoft.com/office/drawing/2014/main" id="{042E0E2E-A1B5-4A54-ACB5-5A6CFAB4F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2700" y="3680896"/>
            <a:ext cx="1094595" cy="109459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EE421A-AE44-427B-A541-7C41E580773D}"/>
              </a:ext>
            </a:extLst>
          </p:cNvPr>
          <p:cNvCxnSpPr>
            <a:cxnSpLocks/>
          </p:cNvCxnSpPr>
          <p:nvPr/>
        </p:nvCxnSpPr>
        <p:spPr>
          <a:xfrm flipV="1">
            <a:off x="4034949" y="2463013"/>
            <a:ext cx="1963880" cy="730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C96E41-C3B9-458E-8702-303381876D42}"/>
              </a:ext>
            </a:extLst>
          </p:cNvPr>
          <p:cNvCxnSpPr>
            <a:cxnSpLocks/>
          </p:cNvCxnSpPr>
          <p:nvPr/>
        </p:nvCxnSpPr>
        <p:spPr>
          <a:xfrm>
            <a:off x="4034949" y="4228193"/>
            <a:ext cx="1778127" cy="707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C12B46C-9AAF-4DF8-8B19-690F093A1E4B}"/>
              </a:ext>
            </a:extLst>
          </p:cNvPr>
          <p:cNvSpPr txBox="1"/>
          <p:nvPr/>
        </p:nvSpPr>
        <p:spPr>
          <a:xfrm>
            <a:off x="5281580" y="4864469"/>
            <a:ext cx="31931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Double Blind</a:t>
            </a:r>
            <a:endParaRPr lang="en-US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Participant and Research Team don’t know which treatment each person received, and a person outside of the study keeps track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0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D3AF-EC60-4CB3-B1D7-25433BEE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30" y="318955"/>
            <a:ext cx="11129720" cy="733689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Important Terms in Clinical Trials: “Randomization”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97F8-9684-4EFF-9D1C-D601DEC3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30" y="1333216"/>
            <a:ext cx="4261867" cy="4737707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Randomization</a:t>
            </a:r>
            <a:r>
              <a:rPr lang="en-US" sz="2400" dirty="0"/>
              <a:t>- treatments are assigned to patients randomly (like a coin toss)</a:t>
            </a:r>
          </a:p>
          <a:p>
            <a:endParaRPr lang="en-US" sz="2400" dirty="0"/>
          </a:p>
          <a:p>
            <a:r>
              <a:rPr lang="en-US" sz="2400" dirty="0"/>
              <a:t>Done to reduce the chance that scientists’ expectations of what should happen with a treatment will influence the results they see from the research </a:t>
            </a:r>
            <a:r>
              <a:rPr lang="en-US" sz="2400" b="1" dirty="0"/>
              <a:t>(bias)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91B5F-9EA3-47B9-BC3C-A138BA8B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14</a:t>
            </a:fld>
            <a:r>
              <a:rPr lang="en-US" dirty="0"/>
              <a:t> of 27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B8C282D-C7BD-49FC-9599-26F81F242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26" y="1982372"/>
            <a:ext cx="6837224" cy="28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1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6CF9-380A-4B09-BB01-D5F14DE7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194"/>
            <a:ext cx="6729982" cy="1174991"/>
          </a:xfrm>
        </p:spPr>
        <p:txBody>
          <a:bodyPr>
            <a:normAutofit/>
          </a:bodyPr>
          <a:lstStyle/>
          <a:p>
            <a:r>
              <a:rPr lang="en-US" sz="3600" dirty="0"/>
              <a:t>Treatments are Evaluated During the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F451-C01A-4003-8C83-62CABC1E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591059"/>
            <a:ext cx="6484024" cy="481517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/>
              <a:t>Effects and safety of treatments are compared during the trial. </a:t>
            </a:r>
          </a:p>
          <a:p>
            <a:pPr lvl="2"/>
            <a:r>
              <a:rPr lang="en-US" sz="2400" dirty="0"/>
              <a:t>If one is better, trial is stopped so participants can get the new treatment. </a:t>
            </a:r>
          </a:p>
          <a:p>
            <a:pPr marL="457200" lvl="2" indent="0">
              <a:buNone/>
            </a:pPr>
            <a:endParaRPr lang="en-US" sz="2400" dirty="0"/>
          </a:p>
          <a:p>
            <a:pPr lvl="1"/>
            <a:r>
              <a:rPr lang="en-US" sz="2400" b="1" dirty="0"/>
              <a:t>SELENA trial- Tested if oral contraceptives were safe for lupus patients to take. </a:t>
            </a:r>
          </a:p>
          <a:p>
            <a:pPr lvl="2"/>
            <a:r>
              <a:rPr lang="en-US" sz="2200" dirty="0"/>
              <a:t>At the occurrence of a lupus flare, the physician would assess whether or not it was safe for the study subject to continue </a:t>
            </a:r>
            <a:r>
              <a:rPr lang="en-US" sz="2200" b="1" dirty="0"/>
              <a:t> </a:t>
            </a:r>
            <a:endParaRPr lang="en-US" sz="2200" dirty="0"/>
          </a:p>
          <a:p>
            <a:endParaRPr lang="en-US" sz="900" dirty="0"/>
          </a:p>
          <a:p>
            <a:endParaRPr lang="en-US" sz="900" dirty="0"/>
          </a:p>
          <a:p>
            <a:pPr marL="0" indent="0">
              <a:buNone/>
            </a:pPr>
            <a:r>
              <a:rPr lang="en-US" sz="900" dirty="0"/>
              <a:t>Petri, Michelle, et al. “Combined Oral Contraceptives in Women with Systemic Lupus Erythematosus”. </a:t>
            </a:r>
            <a:r>
              <a:rPr lang="pt-BR" sz="900" i="1" dirty="0"/>
              <a:t>N Engl J Med </a:t>
            </a:r>
            <a:r>
              <a:rPr lang="pt-BR" sz="900" dirty="0"/>
              <a:t>2005; 353:2550-2558. DOI: 10.1056/NEJMoa051135</a:t>
            </a:r>
            <a:endParaRPr lang="en-US" sz="9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413DF-7C35-4F63-890D-A68C57D4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5115" y="6408533"/>
            <a:ext cx="1596292" cy="404614"/>
          </a:xfrm>
        </p:spPr>
        <p:txBody>
          <a:bodyPr/>
          <a:lstStyle/>
          <a:p>
            <a:fld id="{40147D5B-E580-4FE8-8D6D-EE1DF8FE8ADB}" type="slidenum">
              <a:rPr lang="en-US" smtClean="0"/>
              <a:t>15</a:t>
            </a:fld>
            <a:r>
              <a:rPr lang="en-US" dirty="0"/>
              <a:t> of 27</a:t>
            </a:r>
          </a:p>
        </p:txBody>
      </p:sp>
      <p:pic>
        <p:nvPicPr>
          <p:cNvPr id="2050" name="Picture 2" descr="Image result for oral contraceptives">
            <a:extLst>
              <a:ext uri="{FF2B5EF4-FFF2-40B4-BE49-F238E27FC236}">
                <a16:creationId xmlns:a16="http://schemas.microsoft.com/office/drawing/2014/main" id="{F315D034-FF1D-4C3F-8B3A-1CDFC9DB1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5" r="29555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17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B6C83-92AF-433A-ACF8-24652C6B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38" y="261850"/>
            <a:ext cx="11228151" cy="1188720"/>
          </a:xfrm>
        </p:spPr>
        <p:txBody>
          <a:bodyPr>
            <a:noAutofit/>
          </a:bodyPr>
          <a:lstStyle/>
          <a:p>
            <a:r>
              <a:rPr lang="en-US" sz="4000" dirty="0"/>
              <a:t>What has Caused Hesitation around Clinical Trials Participation?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D7516-35A7-49C3-9B04-61F47E6BD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39" y="1740355"/>
            <a:ext cx="5118273" cy="4625287"/>
          </a:xfrm>
        </p:spPr>
        <p:txBody>
          <a:bodyPr>
            <a:noAutofit/>
          </a:bodyPr>
          <a:lstStyle/>
          <a:p>
            <a:r>
              <a:rPr lang="en-US" sz="2800" dirty="0"/>
              <a:t>History of unethical treatment of certain populations</a:t>
            </a:r>
          </a:p>
          <a:p>
            <a:r>
              <a:rPr lang="en-US" sz="2800" dirty="0"/>
              <a:t>Experiences of racism </a:t>
            </a:r>
          </a:p>
          <a:p>
            <a:r>
              <a:rPr lang="en-US" sz="2800" dirty="0"/>
              <a:t>Concern of feeling like a “guinea pig” </a:t>
            </a:r>
          </a:p>
          <a:p>
            <a:r>
              <a:rPr lang="en-US" sz="2800" dirty="0"/>
              <a:t>Strict exclusion criteria </a:t>
            </a:r>
          </a:p>
          <a:p>
            <a:r>
              <a:rPr lang="en-US" sz="2800" dirty="0"/>
              <a:t>Fear of receiving the placebo arm</a:t>
            </a:r>
          </a:p>
          <a:p>
            <a:r>
              <a:rPr lang="en-US" sz="2800" dirty="0"/>
              <a:t>Not much incentive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DCBA3-737A-4A0E-963D-67851CF0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16</a:t>
            </a:fld>
            <a:r>
              <a:rPr lang="en-US" dirty="0"/>
              <a:t> of 27</a:t>
            </a:r>
          </a:p>
        </p:txBody>
      </p:sp>
      <p:pic>
        <p:nvPicPr>
          <p:cNvPr id="4098" name="Picture 2" descr="Image result for diversity in clinical trials">
            <a:hlinkClick r:id="rId3"/>
            <a:extLst>
              <a:ext uri="{FF2B5EF4-FFF2-40B4-BE49-F238E27FC236}">
                <a16:creationId xmlns:a16="http://schemas.microsoft.com/office/drawing/2014/main" id="{309A24F0-986A-40DC-AE6A-40D48D45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571" y="2171700"/>
            <a:ext cx="4782312" cy="33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6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BFA4-700B-4E77-A437-FD2FDE19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290" y="230453"/>
            <a:ext cx="7347309" cy="1330333"/>
          </a:xfrm>
        </p:spPr>
        <p:txBody>
          <a:bodyPr>
            <a:normAutofit/>
          </a:bodyPr>
          <a:lstStyle/>
          <a:p>
            <a:r>
              <a:rPr lang="en-US" sz="3600" dirty="0"/>
              <a:t>What has Caused Hesitation around Clinical Trials Participation?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3969-A88F-446E-8A6A-EFF93BB48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90" y="1997232"/>
            <a:ext cx="5793475" cy="3581400"/>
          </a:xfrm>
        </p:spPr>
        <p:txBody>
          <a:bodyPr>
            <a:normAutofit/>
          </a:bodyPr>
          <a:lstStyle/>
          <a:p>
            <a:r>
              <a:rPr lang="en-US" sz="2800" dirty="0"/>
              <a:t>Fear of side effects from a new medication </a:t>
            </a:r>
          </a:p>
          <a:p>
            <a:r>
              <a:rPr lang="en-US" sz="2800" dirty="0"/>
              <a:t>Lack of trust in the health care system</a:t>
            </a:r>
          </a:p>
          <a:p>
            <a:r>
              <a:rPr lang="en-US" sz="2800" dirty="0"/>
              <a:t>Lack of time</a:t>
            </a:r>
          </a:p>
          <a:p>
            <a:r>
              <a:rPr lang="en-US" sz="2800" dirty="0"/>
              <a:t>Hard to understand consent process</a:t>
            </a:r>
          </a:p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73BACC0-AB24-4584-9272-C61F8D3BB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17</a:t>
            </a:fld>
            <a:r>
              <a:rPr lang="en-US" dirty="0"/>
              <a:t> of 27</a:t>
            </a:r>
          </a:p>
        </p:txBody>
      </p:sp>
      <p:pic>
        <p:nvPicPr>
          <p:cNvPr id="5" name="Graphic 4" descr="Medicine">
            <a:extLst>
              <a:ext uri="{FF2B5EF4-FFF2-40B4-BE49-F238E27FC236}">
                <a16:creationId xmlns:a16="http://schemas.microsoft.com/office/drawing/2014/main" id="{2E197485-39AD-4E5E-8D88-400700C32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0066" y="144369"/>
            <a:ext cx="2141631" cy="21416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Graphic 10" descr="Hospital">
            <a:extLst>
              <a:ext uri="{FF2B5EF4-FFF2-40B4-BE49-F238E27FC236}">
                <a16:creationId xmlns:a16="http://schemas.microsoft.com/office/drawing/2014/main" id="{AE3C7F5B-8E9F-45B6-9D52-54F5D9A88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5012" y="2031023"/>
            <a:ext cx="1575308" cy="1575308"/>
          </a:xfrm>
          <a:prstGeom prst="rect">
            <a:avLst/>
          </a:prstGeom>
        </p:spPr>
      </p:pic>
      <p:pic>
        <p:nvPicPr>
          <p:cNvPr id="13" name="Graphic 12" descr="Doctor">
            <a:extLst>
              <a:ext uri="{FF2B5EF4-FFF2-40B4-BE49-F238E27FC236}">
                <a16:creationId xmlns:a16="http://schemas.microsoft.com/office/drawing/2014/main" id="{734883FE-A118-4190-8DB8-4626B7253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4169" y="2031023"/>
            <a:ext cx="1575308" cy="1575308"/>
          </a:xfrm>
          <a:prstGeom prst="rect">
            <a:avLst/>
          </a:prstGeom>
        </p:spPr>
      </p:pic>
      <p:pic>
        <p:nvPicPr>
          <p:cNvPr id="17" name="Graphic 16" descr="Document">
            <a:extLst>
              <a:ext uri="{FF2B5EF4-FFF2-40B4-BE49-F238E27FC236}">
                <a16:creationId xmlns:a16="http://schemas.microsoft.com/office/drawing/2014/main" id="{F5DCDA01-0D45-4A92-B689-AF0F9E7B66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8186" y="4926751"/>
            <a:ext cx="1526635" cy="1526635"/>
          </a:xfrm>
          <a:prstGeom prst="rect">
            <a:avLst/>
          </a:prstGeom>
        </p:spPr>
      </p:pic>
      <p:pic>
        <p:nvPicPr>
          <p:cNvPr id="19" name="Graphic 18" descr="Stopwatch">
            <a:extLst>
              <a:ext uri="{FF2B5EF4-FFF2-40B4-BE49-F238E27FC236}">
                <a16:creationId xmlns:a16="http://schemas.microsoft.com/office/drawing/2014/main" id="{344DFA18-3F40-4A15-AB5C-C263043430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0419" y="3553099"/>
            <a:ext cx="1373652" cy="13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2C58-8DFA-430B-A178-8877306E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23" y="393192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Which one is not a clinical 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87B5-F6BC-4365-BE5F-2E99E42D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99" y="1581912"/>
            <a:ext cx="10874828" cy="35341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A study looking at the risk of development of lupus associated with how close patients live to toxic waste sites 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Testing whether or not a new drug works better than hydroxychloroquine to prevent lupus flares  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Studying whether an in-person walking group is more effective at getting people to exercise than a mobile phone app 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 study trying to determine whether fatigue among lupus patients is less among patients receiving vitamin D supplements compared to placebo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C194-38C0-44CC-A044-605BABCF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18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20984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028D9-7C90-4BE4-BD8D-48123466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97" y="258734"/>
            <a:ext cx="10911899" cy="1485900"/>
          </a:xfrm>
        </p:spPr>
        <p:txBody>
          <a:bodyPr>
            <a:normAutofit/>
          </a:bodyPr>
          <a:lstStyle/>
          <a:p>
            <a:r>
              <a:rPr lang="en-US" dirty="0"/>
              <a:t>What Should You Learn Before Enrolling?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AFAA-ED6C-467B-9C05-BC4893D2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596" y="1531967"/>
            <a:ext cx="7296213" cy="4511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u="sng" dirty="0"/>
              <a:t>Risks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Potential harms and risks, as well as the chance of harm or risk occurring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Treatments may have unpleasant or life-threatening effects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Study may require a larger time commitment than standard medical care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1832D-F218-47A0-9980-8ABD6F2C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19</a:t>
            </a:fld>
            <a:r>
              <a:rPr lang="en-US" dirty="0"/>
              <a:t> of 27</a:t>
            </a: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8B28D5DC-AC7D-4FB4-AB8D-A9A8F37D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319" y="1531967"/>
            <a:ext cx="4275125" cy="42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4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F3CA7-53D5-4A35-B0AE-76F20841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944" y="516284"/>
            <a:ext cx="10729489" cy="902208"/>
          </a:xfrm>
        </p:spPr>
        <p:txBody>
          <a:bodyPr>
            <a:normAutofit/>
          </a:bodyPr>
          <a:lstStyle/>
          <a:p>
            <a:r>
              <a:rPr lang="en-US" dirty="0"/>
              <a:t>Refresher: What is the goal of clinical trials?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486A-F1A4-4D90-AD38-103ED90EB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945" y="1838084"/>
            <a:ext cx="9374710" cy="36014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Study the impacts, patterns, causes, and effects of health and disease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Examine how patients access health care services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Evaluate effects of a specific treatment or medication on the people’s health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444B0-5EB9-444C-9A81-AC526AC6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2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34665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A6DA-86C6-4F34-9BF9-86FBA169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663" y="509017"/>
            <a:ext cx="10429207" cy="1188720"/>
          </a:xfrm>
        </p:spPr>
        <p:txBody>
          <a:bodyPr>
            <a:normAutofit/>
          </a:bodyPr>
          <a:lstStyle/>
          <a:p>
            <a:r>
              <a:rPr lang="en-US" dirty="0"/>
              <a:t>What Should You Learn Before Enrolling?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40457-1740-4CFC-9B11-D8382B186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663" y="1697737"/>
            <a:ext cx="6762750" cy="4018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800" u="sng" dirty="0"/>
              <a:t>Potential Benefits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i="0" dirty="0"/>
              <a:t>Contribute to studies developing new treatments/procedures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i="0" dirty="0"/>
              <a:t>Chance to help others in the future and to advance science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i="0" dirty="0"/>
              <a:t>Access to new treatments before they are available to the public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i="0" dirty="0"/>
              <a:t>Access to regular medical attention from a full research team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9F6D7-6C36-4483-8E34-364C379A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20</a:t>
            </a:fld>
            <a:r>
              <a:rPr lang="en-US" dirty="0"/>
              <a:t> of 27</a:t>
            </a:r>
          </a:p>
        </p:txBody>
      </p:sp>
      <p:pic>
        <p:nvPicPr>
          <p:cNvPr id="4" name="Graphic 3" descr="Question mark">
            <a:extLst>
              <a:ext uri="{FF2B5EF4-FFF2-40B4-BE49-F238E27FC236}">
                <a16:creationId xmlns:a16="http://schemas.microsoft.com/office/drawing/2014/main" id="{816672A9-EA9A-499D-9651-34FDFBBCF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0915" y="1800665"/>
            <a:ext cx="3256670" cy="3256670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89318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F730-0F94-4CB9-80DD-D3037CBB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69" y="223706"/>
            <a:ext cx="11034438" cy="1175108"/>
          </a:xfrm>
        </p:spPr>
        <p:txBody>
          <a:bodyPr>
            <a:normAutofit fontScale="90000"/>
          </a:bodyPr>
          <a:lstStyle/>
          <a:p>
            <a:r>
              <a:rPr lang="en-US" dirty="0"/>
              <a:t>What Questions Should You Ask about Study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00D21-B56C-475A-AF94-B36807200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398814"/>
            <a:ext cx="7706310" cy="5235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What is the purpose of the study?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Why do the researchers think that their approach will be effective?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Who reviewed and approved the study?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Is patient safety monitored throughout the trial?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What happens if in the middle of the study, one group is doing much better (or worse) than the other?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What are the short and long term risks and benefits?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A1001-0A53-4A72-97AE-E9A6CDBB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21</a:t>
            </a:fld>
            <a:r>
              <a:rPr lang="en-US" dirty="0"/>
              <a:t> of 27</a:t>
            </a:r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F8EB67BB-0D7C-4DBC-AB9F-B87043A3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1902" y="1816381"/>
            <a:ext cx="3642805" cy="36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3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52C1C-28A5-4E7F-A85E-58446435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24" y="246489"/>
            <a:ext cx="10504202" cy="878622"/>
          </a:xfrm>
        </p:spPr>
        <p:txBody>
          <a:bodyPr>
            <a:noAutofit/>
          </a:bodyPr>
          <a:lstStyle/>
          <a:p>
            <a:r>
              <a:rPr lang="en-US" sz="3200" dirty="0"/>
              <a:t>What Questions Should You Ask about Coordinating Trials and Normal Healthcare?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46795-120F-49C7-8B3C-4383991D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26" y="1835299"/>
            <a:ext cx="6485283" cy="432684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Will you be able to continue your normal medications and treatment during the trial? </a:t>
            </a:r>
          </a:p>
          <a:p>
            <a:pPr marL="530352" lvl="1" indent="0">
              <a:buNone/>
            </a:pPr>
            <a:endParaRPr lang="en-US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Who will be in charge of your care, and where will the care occur? </a:t>
            </a:r>
          </a:p>
          <a:p>
            <a:pPr marL="530352" lvl="1" indent="0">
              <a:buNone/>
            </a:pPr>
            <a:endParaRPr lang="en-US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Will your doctor know exactly what you are receiving and the results of any tests that are done?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FA356-2CDA-4456-8D4E-7108B501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22</a:t>
            </a:fld>
            <a:r>
              <a:rPr lang="en-US" dirty="0"/>
              <a:t> of 27</a:t>
            </a:r>
          </a:p>
        </p:txBody>
      </p:sp>
      <p:pic>
        <p:nvPicPr>
          <p:cNvPr id="2050" name="Picture 2" descr="Image result for patient talking to doctor">
            <a:hlinkClick r:id="rId3"/>
            <a:extLst>
              <a:ext uri="{FF2B5EF4-FFF2-40B4-BE49-F238E27FC236}">
                <a16:creationId xmlns:a16="http://schemas.microsoft.com/office/drawing/2014/main" id="{B40BFE71-7884-4FB6-B653-32669BE2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9817" y="2073839"/>
            <a:ext cx="4203979" cy="2710321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7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Money">
            <a:extLst>
              <a:ext uri="{FF2B5EF4-FFF2-40B4-BE49-F238E27FC236}">
                <a16:creationId xmlns:a16="http://schemas.microsoft.com/office/drawing/2014/main" id="{4B035EB9-8655-47AB-82E8-23E1AD0C5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0509" y="3377509"/>
            <a:ext cx="2734043" cy="27340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66F21-5BF8-4557-B398-97878AFF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989" y="206301"/>
            <a:ext cx="7122584" cy="95899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200" dirty="0"/>
              <a:t>What Questions Should You Ask about the Study’s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848E7-C5F8-4846-AD1B-791406B33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763" y="1269223"/>
            <a:ext cx="7159373" cy="4598177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How will the study affect your daily life? 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endParaRPr lang="en-US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Will you have to pay for any portion of the trial, and how much will it cost? 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endParaRPr lang="en-US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Is your parking or transportation reimbursed?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How many extra visits will you have to make?</a:t>
            </a:r>
          </a:p>
          <a:p>
            <a:pPr marL="571500" lvl="1" indent="-342900">
              <a:buFont typeface="Wingdings" panose="05000000000000000000" pitchFamily="2" charset="2"/>
              <a:buChar char="§"/>
            </a:pPr>
            <a:endParaRPr lang="en-US" sz="24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Who can help you answer questions from your insurance company or health plan about the trial?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83AA7-67E4-4F8D-B338-2CDF788F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23</a:t>
            </a:fld>
            <a:r>
              <a:rPr lang="en-US" dirty="0"/>
              <a:t> of 27</a:t>
            </a:r>
          </a:p>
        </p:txBody>
      </p:sp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D72703E4-6AA7-4A38-B326-DE3F9F69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0509" y="643466"/>
            <a:ext cx="2734043" cy="27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21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3D97C6-63EF-4CA6-B01D-25E2772DC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8A7F4-4531-49F7-B590-83470451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700" y="214114"/>
            <a:ext cx="7091176" cy="1485900"/>
          </a:xfrm>
        </p:spPr>
        <p:txBody>
          <a:bodyPr>
            <a:normAutofit/>
          </a:bodyPr>
          <a:lstStyle/>
          <a:p>
            <a:r>
              <a:rPr lang="en-US" sz="3600" dirty="0"/>
              <a:t>What Questions Should You Ask about Confidentiality and Contacts?</a:t>
            </a:r>
          </a:p>
        </p:txBody>
      </p:sp>
      <p:pic>
        <p:nvPicPr>
          <p:cNvPr id="5" name="Graphic 4" descr="Cycle with people">
            <a:extLst>
              <a:ext uri="{FF2B5EF4-FFF2-40B4-BE49-F238E27FC236}">
                <a16:creationId xmlns:a16="http://schemas.microsoft.com/office/drawing/2014/main" id="{33583D86-4FD5-47D1-A499-35868E092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76" y="1881930"/>
            <a:ext cx="3093388" cy="3093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A4A40B-EDCE-42FC-B189-AEFB4F82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3E98-02BD-4043-8D61-FD19C312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874" y="1824857"/>
            <a:ext cx="6777052" cy="3894083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Who has access to your information?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How will this information be protected?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Will it be shared with anyone?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i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0" dirty="0"/>
              <a:t>Who can you contact with any questions, concerns, side effects?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11833-9B8A-4593-B6C9-3EAC308C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1314" y="6453386"/>
            <a:ext cx="1097714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0147D5B-E580-4FE8-8D6D-EE1DF8FE8ADB}" type="slidenum">
              <a:rPr lang="en-US" smtClean="0"/>
              <a:pPr>
                <a:spcAft>
                  <a:spcPts val="600"/>
                </a:spcAft>
              </a:pPr>
              <a:t>24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4154073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B144-A003-4F34-9E36-D02435C9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45160"/>
            <a:ext cx="7729728" cy="731520"/>
          </a:xfrm>
          <a:solidFill>
            <a:srgbClr val="000000">
              <a:alpha val="70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Thank you! Questions?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1C0661-5351-4E5E-A069-2DDBB5DCE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9074" b="431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252C8-D5FF-4A1B-B52A-F22BBCB0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688" y="6453376"/>
            <a:ext cx="1596292" cy="4046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25 of 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2CA04-67F6-4060-A26F-DF99BEB07187}"/>
              </a:ext>
            </a:extLst>
          </p:cNvPr>
          <p:cNvSpPr txBox="1"/>
          <p:nvPr/>
        </p:nvSpPr>
        <p:spPr>
          <a:xfrm>
            <a:off x="2231136" y="1081320"/>
            <a:ext cx="82768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Questions? Thank you!</a:t>
            </a:r>
          </a:p>
        </p:txBody>
      </p:sp>
    </p:spTree>
    <p:extLst>
      <p:ext uri="{BB962C8B-B14F-4D97-AF65-F5344CB8AC3E}">
        <p14:creationId xmlns:p14="http://schemas.microsoft.com/office/powerpoint/2010/main" val="3967841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18B7-F9D5-42DA-8652-E183F09E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23" y="157138"/>
            <a:ext cx="7729728" cy="730758"/>
          </a:xfrm>
        </p:spPr>
        <p:txBody>
          <a:bodyPr>
            <a:normAutofit/>
          </a:bodyPr>
          <a:lstStyle/>
          <a:p>
            <a:r>
              <a:rPr lang="en-US" dirty="0"/>
              <a:t>Words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51EA-5CF8-4431-A9BC-B3833482D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45" y="1379430"/>
            <a:ext cx="10437114" cy="3066446"/>
          </a:xfrm>
        </p:spPr>
        <p:txBody>
          <a:bodyPr>
            <a:normAutofit/>
          </a:bodyPr>
          <a:lstStyle/>
          <a:p>
            <a:r>
              <a:rPr lang="en-US" b="1" dirty="0"/>
              <a:t>Randomization</a:t>
            </a:r>
            <a:r>
              <a:rPr lang="en-US" dirty="0"/>
              <a:t>- treatments are assigned to patients randomly (like a coin toss)</a:t>
            </a:r>
          </a:p>
          <a:p>
            <a:r>
              <a:rPr lang="en-US" b="1" dirty="0"/>
              <a:t>Bias- </a:t>
            </a:r>
            <a:r>
              <a:rPr lang="en-US" dirty="0"/>
              <a:t>scientists’ expectations of what should happen with a treatment influence the results they see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F3BBF-54A6-4199-90E2-3B0122999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9313" y="6311497"/>
            <a:ext cx="1596292" cy="404614"/>
          </a:xfrm>
        </p:spPr>
        <p:txBody>
          <a:bodyPr/>
          <a:lstStyle/>
          <a:p>
            <a:fld id="{40147D5B-E580-4FE8-8D6D-EE1DF8FE8ADB}" type="slidenum">
              <a:rPr lang="en-US" smtClean="0"/>
              <a:t>26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1654080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040A-9A2F-4B30-A8B0-8F9AAFF9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12" y="201420"/>
            <a:ext cx="7333108" cy="657225"/>
          </a:xfrm>
        </p:spPr>
        <p:txBody>
          <a:bodyPr>
            <a:normAutofit/>
          </a:bodyPr>
          <a:lstStyle/>
          <a:p>
            <a:r>
              <a:rPr lang="en-US" sz="3200" dirty="0"/>
              <a:t>Funding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88A6-D903-49B1-ADCC-C72130E1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BBA7C-7E68-43EE-AE58-C28326B1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47D5B-E580-4FE8-8D6D-EE1DF8FE8A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3CF5D-430E-4EB1-88DC-AA7D7DB00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2" y="5426968"/>
            <a:ext cx="3714750" cy="1228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1CD50-3E3B-472F-9886-A4B41877F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52" y="2091124"/>
            <a:ext cx="2000250" cy="2162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78E7BC-A76F-4741-8EE8-539658540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069" y="2102466"/>
            <a:ext cx="1948602" cy="1905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D2280-FBD0-4A10-AC2A-2180B629BF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39" y="3583339"/>
            <a:ext cx="2494168" cy="1785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E0C026-73CC-4FC7-BCEC-8831EF9E4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2" y="3818294"/>
            <a:ext cx="3714750" cy="1314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C170C-1B7E-4EE1-B40E-74459B072D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2" y="1821631"/>
            <a:ext cx="4252215" cy="2035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9D8E13-AE0F-462A-9B39-77E05E3EF89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3177" r="5750" b="9911"/>
          <a:stretch/>
        </p:blipFill>
        <p:spPr>
          <a:xfrm>
            <a:off x="7883052" y="4350865"/>
            <a:ext cx="4055361" cy="2309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A7925-B08D-469E-97D4-BE51C6097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5177908"/>
            <a:ext cx="2317789" cy="14777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C7C688-33C4-458D-B1E7-79674D9469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7" y="2086681"/>
            <a:ext cx="1809750" cy="160972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899841C-75C4-40D8-905D-DB7C800A5A2E}"/>
              </a:ext>
            </a:extLst>
          </p:cNvPr>
          <p:cNvSpPr txBox="1">
            <a:spLocks/>
          </p:cNvSpPr>
          <p:nvPr/>
        </p:nvSpPr>
        <p:spPr>
          <a:xfrm>
            <a:off x="750041" y="712013"/>
            <a:ext cx="11441959" cy="6572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Funding: This work was funded by the Department of Health and Human Services, Public Health Service, Office of Minority Health Grant #1 CPIMP171141-01-00 and #1 CPIMP18116801-00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74B03C9-5A00-4019-B001-A751E7A1C066}"/>
              </a:ext>
            </a:extLst>
          </p:cNvPr>
          <p:cNvSpPr txBox="1">
            <a:spLocks/>
          </p:cNvSpPr>
          <p:nvPr/>
        </p:nvSpPr>
        <p:spPr>
          <a:xfrm>
            <a:off x="750041" y="1353798"/>
            <a:ext cx="11290630" cy="8322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Boston Team: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Candace Feldman, MD, ScD; Jessica Williams, MD, MPH; Elmer Freeman (CCHERS), Kreager Taber, BA</a:t>
            </a: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Chicago Team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32E62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: Rosalind Ramsey-Goldman, MD, DrPH, Patricia Canessa, PhD, Karen Mancera-Cuevas MS, MPH, CHES; </a:t>
            </a:r>
          </a:p>
          <a:p>
            <a:pPr>
              <a:defRPr/>
            </a:pPr>
            <a:r>
              <a:rPr lang="en-US" sz="1600" dirty="0"/>
              <a:t>Holly Milaeger, MPH</a:t>
            </a:r>
          </a:p>
          <a:p>
            <a:pPr marL="0" marR="0" lvl="0" indent="0" algn="l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2E62"/>
              </a:solidFill>
              <a:effectLst/>
              <a:uLnTx/>
              <a:uFillTx/>
              <a:latin typeface="Franklin Gothic Book" panose="020B05030201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40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376F-3319-4A2A-AC8C-C14BB107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10" y="257106"/>
            <a:ext cx="7729728" cy="598554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Phases of Clinical Trials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C68E-E0D4-4C84-B051-FC326C40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1" y="2249424"/>
            <a:ext cx="8889367" cy="2921094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endParaRPr lang="en-US" sz="1700" dirty="0">
              <a:solidFill>
                <a:srgbClr val="404040"/>
              </a:solidFill>
            </a:endParaRPr>
          </a:p>
          <a:p>
            <a:pPr lvl="2">
              <a:lnSpc>
                <a:spcPct val="90000"/>
              </a:lnSpc>
            </a:pPr>
            <a:endParaRPr lang="en-US" sz="1700" dirty="0">
              <a:solidFill>
                <a:srgbClr val="404040"/>
              </a:solidFill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sz="1700" dirty="0">
              <a:solidFill>
                <a:srgbClr val="40404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1E5C3-91AD-4D86-A3C5-D156E82A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3</a:t>
            </a:fld>
            <a:r>
              <a:rPr lang="en-US" dirty="0"/>
              <a:t> of 27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FE2F2B61-FEF1-4B8B-B711-4BF8D9B669FD}"/>
              </a:ext>
            </a:extLst>
          </p:cNvPr>
          <p:cNvGraphicFramePr/>
          <p:nvPr>
            <p:extLst/>
          </p:nvPr>
        </p:nvGraphicFramePr>
        <p:xfrm>
          <a:off x="378594" y="1485900"/>
          <a:ext cx="11544300" cy="507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458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5CBE-454B-4D5E-B0CE-07E1AA1D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06" y="557081"/>
            <a:ext cx="4287178" cy="867037"/>
          </a:xfrm>
        </p:spPr>
        <p:txBody>
          <a:bodyPr>
            <a:normAutofit/>
          </a:bodyPr>
          <a:lstStyle/>
          <a:p>
            <a:r>
              <a:rPr lang="en-US" dirty="0"/>
              <a:t>Study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4ADB-5B62-486D-AFAA-BA1C98392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824501"/>
            <a:ext cx="10534650" cy="2536775"/>
          </a:xfrm>
        </p:spPr>
        <p:txBody>
          <a:bodyPr>
            <a:normAutofit/>
          </a:bodyPr>
          <a:lstStyle/>
          <a:p>
            <a:r>
              <a:rPr lang="en-US" sz="2800" dirty="0"/>
              <a:t>Studies are funded by </a:t>
            </a:r>
            <a:r>
              <a:rPr lang="en-US" sz="2800" b="1" u="sng" dirty="0"/>
              <a:t>sponsors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i="0" dirty="0"/>
              <a:t>Sponsors can be people, institutions, companies, or other organizations that finance and manage the trial but often do not actually do the research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6EF50-38C9-4185-929B-60B9040CF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4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285095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9B40-D921-4B8F-9624-216DB618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983" y="192179"/>
            <a:ext cx="10515600" cy="1027021"/>
          </a:xfrm>
        </p:spPr>
        <p:txBody>
          <a:bodyPr>
            <a:normAutofit/>
          </a:bodyPr>
          <a:lstStyle/>
          <a:p>
            <a:r>
              <a:rPr lang="en-US" sz="3600" dirty="0"/>
              <a:t>Important Terms in Clinical Trials: “</a:t>
            </a:r>
            <a:r>
              <a:rPr lang="en-US" sz="3600" b="1" dirty="0"/>
              <a:t>Placebo</a:t>
            </a:r>
            <a:r>
              <a:rPr lang="en-US" sz="3600" dirty="0"/>
              <a:t>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2788-EA8D-463A-BA54-D198B35B0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1073426"/>
            <a:ext cx="11269980" cy="4565374"/>
          </a:xfrm>
        </p:spPr>
        <p:txBody>
          <a:bodyPr>
            <a:noAutofit/>
          </a:bodyPr>
          <a:lstStyle/>
          <a:p>
            <a:r>
              <a:rPr lang="en-US" sz="2200" b="1" u="sng" dirty="0"/>
              <a:t>Placebo</a:t>
            </a:r>
            <a:r>
              <a:rPr lang="en-US" sz="2200" dirty="0"/>
              <a:t>- inactive product that resembles the treatment being tested. Used because researchers won’t know if a treatment works or if it is safe if there is nothing to compare it to.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0" dirty="0"/>
              <a:t>Not used if a lack of treatment can put you at risk!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0" dirty="0"/>
              <a:t>Used as a comparison to determine </a:t>
            </a:r>
            <a:r>
              <a:rPr lang="en-US" sz="2200" b="1" i="0" dirty="0"/>
              <a:t>effectiveness and safety </a:t>
            </a:r>
            <a:r>
              <a:rPr lang="en-US" sz="2200" i="0" dirty="0"/>
              <a:t>of the treatment.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0" dirty="0"/>
              <a:t>For example, infusion of belimumab drug versus an injection of saline (placebo) </a:t>
            </a:r>
          </a:p>
          <a:p>
            <a:pPr marL="228600" lvl="1" indent="0">
              <a:buNone/>
            </a:pPr>
            <a:endParaRPr lang="en-US" sz="2200" dirty="0"/>
          </a:p>
          <a:p>
            <a:pPr lvl="2"/>
            <a:r>
              <a:rPr lang="en-US" sz="2200" b="1" dirty="0"/>
              <a:t>Helps answer two questions:</a:t>
            </a:r>
          </a:p>
          <a:p>
            <a:pPr marL="457200" lvl="2" indent="0">
              <a:buNone/>
            </a:pPr>
            <a:r>
              <a:rPr lang="en-US" sz="2200" b="1" dirty="0"/>
              <a:t> 	1) Does the new treatment work? </a:t>
            </a:r>
          </a:p>
          <a:p>
            <a:pPr marL="457200" lvl="2" indent="0">
              <a:buNone/>
            </a:pPr>
            <a:r>
              <a:rPr lang="en-US" sz="2200" b="1" dirty="0"/>
              <a:t>	2) Does it do what it is expected to do?</a:t>
            </a:r>
          </a:p>
          <a:p>
            <a:pPr marL="457200" lvl="2" indent="0">
              <a:buNone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i="0" dirty="0"/>
              <a:t>Often “placebo” arm receives the care their primary provider prescribes (not nothing)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9C9B7-1622-4AE2-8D88-90877757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5</a:t>
            </a:fld>
            <a:r>
              <a:rPr lang="en-US" dirty="0"/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61238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DDE6-5681-414E-8EED-18183F90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0" y="167640"/>
            <a:ext cx="11011899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Example of Informed Consent Document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2674-10E1-488B-BCF9-B98278C6F861}"/>
              </a:ext>
            </a:extLst>
          </p:cNvPr>
          <p:cNvSpPr/>
          <p:nvPr/>
        </p:nvSpPr>
        <p:spPr>
          <a:xfrm>
            <a:off x="1040130" y="896583"/>
            <a:ext cx="5600699" cy="55389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E43C1-8EC1-4835-9A79-335354629D74}"/>
              </a:ext>
            </a:extLst>
          </p:cNvPr>
          <p:cNvSpPr txBox="1"/>
          <p:nvPr/>
        </p:nvSpPr>
        <p:spPr>
          <a:xfrm>
            <a:off x="1886216" y="1088717"/>
            <a:ext cx="39085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Informed Consent Document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7591-7406-4F85-A9B4-85B877929C1E}"/>
              </a:ext>
            </a:extLst>
          </p:cNvPr>
          <p:cNvSpPr txBox="1"/>
          <p:nvPr/>
        </p:nvSpPr>
        <p:spPr>
          <a:xfrm>
            <a:off x="1171269" y="1653873"/>
            <a:ext cx="49247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Study Details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being studied?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Who is paying for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IRB number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Shows that the study plan was reviewed by the IRB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Who is performing the study?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can you contact them?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many participants does the study need?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many places will they try to recruit participants?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Study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is this study being done?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Why is this study important?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AF3-7BE5-447A-83F2-32F2425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6</a:t>
            </a:fld>
            <a:r>
              <a:rPr lang="en-US" dirty="0"/>
              <a:t> of 27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6E319C8-5781-4502-BB5D-CE2B56CC783E}"/>
              </a:ext>
            </a:extLst>
          </p:cNvPr>
          <p:cNvSpPr txBox="1">
            <a:spLocks/>
          </p:cNvSpPr>
          <p:nvPr/>
        </p:nvSpPr>
        <p:spPr>
          <a:xfrm>
            <a:off x="6975835" y="1744405"/>
            <a:ext cx="4911364" cy="3353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900" dirty="0"/>
              <a:t>Begins by explaining the basics of the study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sz="29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900" b="1" dirty="0">
                <a:solidFill>
                  <a:schemeClr val="tx2"/>
                </a:solidFill>
              </a:rPr>
              <a:t>“Who, What, Where, and Why”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4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DDE6-5681-414E-8EED-18183F90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0" y="167640"/>
            <a:ext cx="11011899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Example of informed consent document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2674-10E1-488B-BCF9-B98278C6F861}"/>
              </a:ext>
            </a:extLst>
          </p:cNvPr>
          <p:cNvSpPr/>
          <p:nvPr/>
        </p:nvSpPr>
        <p:spPr>
          <a:xfrm>
            <a:off x="1122973" y="1047143"/>
            <a:ext cx="5826468" cy="54908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E43C1-8EC1-4835-9A79-335354629D74}"/>
              </a:ext>
            </a:extLst>
          </p:cNvPr>
          <p:cNvSpPr txBox="1"/>
          <p:nvPr/>
        </p:nvSpPr>
        <p:spPr>
          <a:xfrm>
            <a:off x="2032270" y="1168841"/>
            <a:ext cx="40078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Informed Consent Document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7591-7406-4F85-A9B4-85B877929C1E}"/>
              </a:ext>
            </a:extLst>
          </p:cNvPr>
          <p:cNvSpPr txBox="1"/>
          <p:nvPr/>
        </p:nvSpPr>
        <p:spPr>
          <a:xfrm>
            <a:off x="1122972" y="1711054"/>
            <a:ext cx="58264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Protocol (roadmap)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is the study design?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Will participants be “randomized” into groups?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Who will be “blinded”?</a:t>
            </a:r>
          </a:p>
          <a:p>
            <a:pPr lvl="2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What will happen during the study?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Number of visits?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What will happen at each visit?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What information (medical history, examination, blood sample, questionnaires, treatment) will be collected or given at each visit?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The kind of information or treatment may be different at each visit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Are placebos used?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AF3-7BE5-447A-83F2-32F2425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7</a:t>
            </a:fld>
            <a:r>
              <a:rPr lang="en-US" dirty="0"/>
              <a:t> of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2417B-B7F1-4D50-ACE0-7BD2A037EC44}"/>
              </a:ext>
            </a:extLst>
          </p:cNvPr>
          <p:cNvSpPr txBox="1"/>
          <p:nvPr/>
        </p:nvSpPr>
        <p:spPr>
          <a:xfrm>
            <a:off x="7689315" y="1168841"/>
            <a:ext cx="4197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The Informed Consent Document will then describe </a:t>
            </a:r>
            <a:r>
              <a:rPr lang="en-US" sz="2400" b="1" dirty="0">
                <a:solidFill>
                  <a:schemeClr val="tx2"/>
                </a:solidFill>
              </a:rPr>
              <a:t>how</a:t>
            </a:r>
            <a:r>
              <a:rPr lang="en-US" sz="2400" dirty="0">
                <a:solidFill>
                  <a:schemeClr val="tx2"/>
                </a:solidFill>
              </a:rPr>
              <a:t> the study will be done</a:t>
            </a:r>
          </a:p>
        </p:txBody>
      </p:sp>
    </p:spTree>
    <p:extLst>
      <p:ext uri="{BB962C8B-B14F-4D97-AF65-F5344CB8AC3E}">
        <p14:creationId xmlns:p14="http://schemas.microsoft.com/office/powerpoint/2010/main" val="103032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DDE6-5681-414E-8EED-18183F90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0" y="167640"/>
            <a:ext cx="11011899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Example of informed consent document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2674-10E1-488B-BCF9-B98278C6F861}"/>
              </a:ext>
            </a:extLst>
          </p:cNvPr>
          <p:cNvSpPr/>
          <p:nvPr/>
        </p:nvSpPr>
        <p:spPr>
          <a:xfrm>
            <a:off x="985958" y="1057700"/>
            <a:ext cx="5986340" cy="5480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E43C1-8EC1-4835-9A79-335354629D74}"/>
              </a:ext>
            </a:extLst>
          </p:cNvPr>
          <p:cNvSpPr txBox="1"/>
          <p:nvPr/>
        </p:nvSpPr>
        <p:spPr>
          <a:xfrm>
            <a:off x="2027360" y="1214265"/>
            <a:ext cx="390353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Informed Consent Document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7591-7406-4F85-A9B4-85B877929C1E}"/>
              </a:ext>
            </a:extLst>
          </p:cNvPr>
          <p:cNvSpPr txBox="1"/>
          <p:nvPr/>
        </p:nvSpPr>
        <p:spPr>
          <a:xfrm>
            <a:off x="1103710" y="1755041"/>
            <a:ext cx="57508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Risks of the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risks include: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Your health may or may not improve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Blood draw risk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Confidentiality risk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Pregnancy risk</a:t>
            </a:r>
          </a:p>
          <a:p>
            <a:pPr lvl="2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Benefits of the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benefits include: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to expert medical care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Learning more about a health condition you have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Some risks and benefits are unknown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2"/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AF3-7BE5-447A-83F2-32F2425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8</a:t>
            </a:fld>
            <a:r>
              <a:rPr lang="en-US" dirty="0"/>
              <a:t> of 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4C54F-E2C5-4CDE-B1DB-4CE6505D89A3}"/>
              </a:ext>
            </a:extLst>
          </p:cNvPr>
          <p:cNvSpPr txBox="1"/>
          <p:nvPr/>
        </p:nvSpPr>
        <p:spPr>
          <a:xfrm>
            <a:off x="7349490" y="1995686"/>
            <a:ext cx="4537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The document will then provide new information that might impact your participation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 Risks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b="1" dirty="0">
                <a:solidFill>
                  <a:schemeClr val="tx2"/>
                </a:solidFill>
              </a:rPr>
              <a:t>Benefits </a:t>
            </a:r>
            <a:r>
              <a:rPr lang="en-US" sz="2400" dirty="0">
                <a:solidFill>
                  <a:schemeClr val="tx2"/>
                </a:solidFill>
              </a:rPr>
              <a:t>of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enrolling in the study </a:t>
            </a:r>
          </a:p>
        </p:txBody>
      </p:sp>
    </p:spTree>
    <p:extLst>
      <p:ext uri="{BB962C8B-B14F-4D97-AF65-F5344CB8AC3E}">
        <p14:creationId xmlns:p14="http://schemas.microsoft.com/office/powerpoint/2010/main" val="292851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DDE6-5681-414E-8EED-18183F90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300" y="167640"/>
            <a:ext cx="11011899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Example of informed consent document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2674-10E1-488B-BCF9-B98278C6F861}"/>
              </a:ext>
            </a:extLst>
          </p:cNvPr>
          <p:cNvSpPr/>
          <p:nvPr/>
        </p:nvSpPr>
        <p:spPr>
          <a:xfrm>
            <a:off x="1122973" y="1130249"/>
            <a:ext cx="5975058" cy="552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4E43C1-8EC1-4835-9A79-335354629D74}"/>
              </a:ext>
            </a:extLst>
          </p:cNvPr>
          <p:cNvSpPr txBox="1"/>
          <p:nvPr/>
        </p:nvSpPr>
        <p:spPr>
          <a:xfrm>
            <a:off x="2107584" y="1258451"/>
            <a:ext cx="40058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Informed Consent Document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57591-7406-4F85-A9B4-85B877929C1E}"/>
              </a:ext>
            </a:extLst>
          </p:cNvPr>
          <p:cNvSpPr txBox="1"/>
          <p:nvPr/>
        </p:nvSpPr>
        <p:spPr>
          <a:xfrm>
            <a:off x="1293006" y="1728204"/>
            <a:ext cx="56349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Payment for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How much </a:t>
            </a:r>
            <a:r>
              <a:rPr lang="en-US" dirty="0"/>
              <a:t>will you be paid?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When</a:t>
            </a:r>
            <a:r>
              <a:rPr lang="en-US" dirty="0"/>
              <a:t> will you be paid?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do you have to do in the study to be paid?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Alternative Treatment</a:t>
            </a:r>
            <a:r>
              <a:rPr lang="en-US" sz="2400" dirty="0"/>
              <a:t>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 there other ways to treat the condition being studied?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You must be told of these options if they exist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Payment for study-related 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will happen if you get hurt or sick from something in the study?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might be charged to your insurance?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Only would happen if the event is due to a pre-existing condition or if you aren’t following the study procedure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FAF3-7BE5-447A-83F2-32F2425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7D5B-E580-4FE8-8D6D-EE1DF8FE8ADB}" type="slidenum">
              <a:rPr lang="en-US" smtClean="0"/>
              <a:t>9</a:t>
            </a:fld>
            <a:r>
              <a:rPr lang="en-US" dirty="0"/>
              <a:t> of 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46F477-B8B2-4356-BD9A-E48249ACB2A3}"/>
              </a:ext>
            </a:extLst>
          </p:cNvPr>
          <p:cNvSpPr txBox="1"/>
          <p:nvPr/>
        </p:nvSpPr>
        <p:spPr>
          <a:xfrm>
            <a:off x="7345704" y="2154033"/>
            <a:ext cx="45414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The document will then explain the </a:t>
            </a:r>
            <a:r>
              <a:rPr lang="en-US" sz="2000" b="1" dirty="0">
                <a:solidFill>
                  <a:schemeClr val="tx2"/>
                </a:solidFill>
              </a:rPr>
              <a:t>payment </a:t>
            </a:r>
            <a:r>
              <a:rPr lang="en-US" sz="2000" dirty="0">
                <a:solidFill>
                  <a:schemeClr val="tx2"/>
                </a:solidFill>
              </a:rPr>
              <a:t>for the study and </a:t>
            </a:r>
            <a:r>
              <a:rPr lang="en-US" sz="2000" b="1" dirty="0">
                <a:solidFill>
                  <a:schemeClr val="tx2"/>
                </a:solidFill>
              </a:rPr>
              <a:t>other treatments</a:t>
            </a:r>
            <a:r>
              <a:rPr lang="en-US" sz="2000" dirty="0">
                <a:solidFill>
                  <a:schemeClr val="tx2"/>
                </a:solidFill>
              </a:rPr>
              <a:t> for the condition being studied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2"/>
                </a:solidFill>
              </a:rPr>
              <a:t>Researchers want to make sure that participants are choosing the best option for them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 The document will also explain what will happen if you become sick or hurt during the study </a:t>
            </a:r>
          </a:p>
        </p:txBody>
      </p:sp>
    </p:spTree>
    <p:extLst>
      <p:ext uri="{BB962C8B-B14F-4D97-AF65-F5344CB8AC3E}">
        <p14:creationId xmlns:p14="http://schemas.microsoft.com/office/powerpoint/2010/main" val="41762278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A4CF002052240A548429153F851D2" ma:contentTypeVersion="0" ma:contentTypeDescription="Create a new document." ma:contentTypeScope="" ma:versionID="238862bcd660d73d07f0ff057c1e29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F58FCE-539D-4EC2-8E25-0BB887FF3A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608FB-B58C-4B05-9A51-F19C231A0255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026778-1B6D-4321-AB50-6DF6E2D5EB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2385</Words>
  <Application>Microsoft Office PowerPoint</Application>
  <PresentationFormat>Widescreen</PresentationFormat>
  <Paragraphs>324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Franklin Gothic Book</vt:lpstr>
      <vt:lpstr>Wingdings</vt:lpstr>
      <vt:lpstr>Crop</vt:lpstr>
      <vt:lpstr>1_Crop</vt:lpstr>
      <vt:lpstr>An Introduction To Clinical trials  </vt:lpstr>
      <vt:lpstr>Refresher: What is the goal of clinical trials?</vt:lpstr>
      <vt:lpstr>Phases of Clinical Trials </vt:lpstr>
      <vt:lpstr>Study Funding</vt:lpstr>
      <vt:lpstr>Important Terms in Clinical Trials: “Placebo” </vt:lpstr>
      <vt:lpstr>Review: Example of Informed Consent Document</vt:lpstr>
      <vt:lpstr>Review: Example of informed consent document</vt:lpstr>
      <vt:lpstr>Review: Example of informed consent document</vt:lpstr>
      <vt:lpstr>Review: Example of informed consent document</vt:lpstr>
      <vt:lpstr>Review: Example of informed consent document</vt:lpstr>
      <vt:lpstr>Review: Example of informed consent document</vt:lpstr>
      <vt:lpstr>Let’s Revisit the Consent Form</vt:lpstr>
      <vt:lpstr>Important Terms in Clinical Trials: “Blinding”</vt:lpstr>
      <vt:lpstr>Important Terms in Clinical Trials: “Randomization”</vt:lpstr>
      <vt:lpstr>Treatments are Evaluated During the Trial</vt:lpstr>
      <vt:lpstr>What has Caused Hesitation around Clinical Trials Participation? </vt:lpstr>
      <vt:lpstr>What has Caused Hesitation around Clinical Trials Participation?</vt:lpstr>
      <vt:lpstr>Which one is not a clinical trial?</vt:lpstr>
      <vt:lpstr>What Should You Learn Before Enrolling? </vt:lpstr>
      <vt:lpstr>What Should You Learn Before Enrolling? </vt:lpstr>
      <vt:lpstr>What Questions Should You Ask about Study Safety?</vt:lpstr>
      <vt:lpstr>What Questions Should You Ask about Coordinating Trials and Normal Healthcare? </vt:lpstr>
      <vt:lpstr>What Questions Should You Ask about the Study’s Costs?</vt:lpstr>
      <vt:lpstr>What Questions Should You Ask about Confidentiality and Contacts?</vt:lpstr>
      <vt:lpstr>Thank you! Questions?</vt:lpstr>
      <vt:lpstr>Words to Remember</vt:lpstr>
      <vt:lpstr>Funding and 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Clinical Trials</dc:title>
  <dc:creator>Taber, Kreager A.</dc:creator>
  <cp:lastModifiedBy>Taber, Kreager A.</cp:lastModifiedBy>
  <cp:revision>30</cp:revision>
  <dcterms:created xsi:type="dcterms:W3CDTF">2020-02-03T19:57:41Z</dcterms:created>
  <dcterms:modified xsi:type="dcterms:W3CDTF">2020-08-19T20:27:31Z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0x010100071A4CF002052240A548429153F851D2</vt:lpwstr>
  </property>
</Properties>
</file>