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12"/>
  </p:notesMasterIdLst>
  <p:sldIdLst>
    <p:sldId id="301" r:id="rId3"/>
    <p:sldId id="257" r:id="rId4"/>
    <p:sldId id="261" r:id="rId5"/>
    <p:sldId id="260" r:id="rId6"/>
    <p:sldId id="262" r:id="rId7"/>
    <p:sldId id="258" r:id="rId8"/>
    <p:sldId id="259" r:id="rId9"/>
    <p:sldId id="300" r:id="rId10"/>
    <p:sldId id="30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0A82-CC53-4420-9A01-3FB38081E547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DA997-E059-4767-850D-B82D9C74F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B92AF-8110-47FC-A5E9-0C488E406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80374C-AC29-4BC7-A29F-7CFDC721D34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237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BDD-BAE7-47E3-843F-ECDE9F9DE30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34C1-8C3A-43E1-B8AC-826BFBD390B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80374C-AC29-4BC7-A29F-7CFDC721D34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9E634A6C-6A2B-4CE6-87F3-B1C32B4D0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3097" y="2935187"/>
            <a:ext cx="3615134" cy="3289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3DE35-6BAD-4A08-8C89-10CE920CA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28602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BB5A-0C6F-41D5-8608-989E5E77AE2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EF4C330-29A6-45D7-9BE2-F7B684B51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0"/>
          <a:stretch/>
        </p:blipFill>
        <p:spPr>
          <a:xfrm>
            <a:off x="0" y="0"/>
            <a:ext cx="68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20734-2A16-4024-98F7-9097338A036A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F4D2-6E8C-442F-8593-8FDE5DF5B7AE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3BBC9-0062-4B66-8612-5D3395641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576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6AE-BFD6-4736-8594-3FCD5B690318}" type="datetime1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B8EC0-90BA-4BE0-B390-4AA0E2A9C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4AFB-30BF-4A40-B22A-11ECAE19810D}" type="datetime1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65DC9-8874-4548-BD4C-299C2B7A8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5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05B3-63DA-47B2-BD6A-443552854E98}" type="datetime1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C32E8-C93C-47D9-BBC0-B4E2FD688F7B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26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BB5A-0C6F-41D5-8608-989E5E77AE2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2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BD840F-EE72-432E-A913-442DAE9701C3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272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BDD-BAE7-47E3-843F-ECDE9F9DE30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34C1-8C3A-43E1-B8AC-826BFBD390B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20734-2A16-4024-98F7-9097338A036A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801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F4D2-6E8C-442F-8593-8FDE5DF5B7AE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6AE-BFD6-4736-8594-3FCD5B690318}" type="datetime1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4AFB-30BF-4A40-B22A-11ECAE19810D}" type="datetime1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05B3-63DA-47B2-BD6A-443552854E98}" type="datetime1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C32E8-C93C-47D9-BBC0-B4E2FD688F7B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62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BD840F-EE72-432E-A913-442DAE9701C3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85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4FF0FC-F8F6-4860-BC93-35583E314220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3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4FF0FC-F8F6-4860-BC93-35583E314220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42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48B0-7FBF-4CD0-84AD-806A1B1D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70868"/>
            <a:ext cx="9181634" cy="175593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Clinical Trials: Barriers, Facilitators &amp; Mediators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422-54DD-480C-BABF-F748DE93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86"/>
            <a:ext cx="4824248" cy="4046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C3231-F0E0-408E-BB41-1E13F491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512E5-8803-4A9E-BEE9-80B6F85FD1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of 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C7960-37FE-444A-8B77-6316B4047564}"/>
              </a:ext>
            </a:extLst>
          </p:cNvPr>
          <p:cNvSpPr txBox="1">
            <a:spLocks/>
          </p:cNvSpPr>
          <p:nvPr/>
        </p:nvSpPr>
        <p:spPr>
          <a:xfrm>
            <a:off x="19513" y="4883747"/>
            <a:ext cx="10181762" cy="80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Boston Team: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Candace Feldman, MD, ScD; Jessica Williams, MD, MPH; Elmer Freeman (CCHERS), Kreager Taber, BA</a:t>
            </a: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Chicago Team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: Rosalind Ramsey-Goldman, MD, DrPH, Patricia Canessa, PhD, Karen Mancera-Cuevas MS, MPH, CHES, </a:t>
            </a:r>
            <a:r>
              <a:rPr lang="en-US" sz="1800" dirty="0"/>
              <a:t>Holly Milaeger, MPH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562FAD-ED5A-4D26-BD9D-654DE46896C6}"/>
              </a:ext>
            </a:extLst>
          </p:cNvPr>
          <p:cNvSpPr txBox="1">
            <a:spLocks/>
          </p:cNvSpPr>
          <p:nvPr/>
        </p:nvSpPr>
        <p:spPr>
          <a:xfrm>
            <a:off x="19513" y="5686425"/>
            <a:ext cx="9273284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Funding: This work was funded by the Department of Health and Human Services, Public Health Service, Office of Minority Health Grant #1 CPIMP171141-01-00 and #1 CPIMP18116801-00</a:t>
            </a:r>
          </a:p>
        </p:txBody>
      </p:sp>
    </p:spTree>
    <p:extLst>
      <p:ext uri="{BB962C8B-B14F-4D97-AF65-F5344CB8AC3E}">
        <p14:creationId xmlns:p14="http://schemas.microsoft.com/office/powerpoint/2010/main" val="20642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0BC0E-308C-46AF-85F2-D30D66CB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r>
              <a:rPr lang="en-US"/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5A80-D691-4BA4-9CC5-67473D30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Discuss the </a:t>
            </a:r>
            <a:r>
              <a:rPr lang="en-US" sz="2800" b="1" dirty="0"/>
              <a:t>barriers, facilitators and mediators </a:t>
            </a:r>
            <a:r>
              <a:rPr lang="en-US" sz="2800" dirty="0"/>
              <a:t>in clinical trials enrollment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We will be sharing examples that were discussed during our Lupus Conversations focus groups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8BEE9-6468-494E-9A74-E46F2262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7476" y="6453386"/>
            <a:ext cx="4431482" cy="4046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Lupus Conversations Clinical Trials Popular Opinion Training Module 1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699B6B87-7647-4711-A5E3-52D1FA22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0031" y="546410"/>
            <a:ext cx="2947226" cy="29472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phic 7" descr="Fence">
            <a:extLst>
              <a:ext uri="{FF2B5EF4-FFF2-40B4-BE49-F238E27FC236}">
                <a16:creationId xmlns:a16="http://schemas.microsoft.com/office/drawing/2014/main" id="{DC764503-A76F-42CE-88F6-EECFFB0A2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4405" y="3148923"/>
            <a:ext cx="2718477" cy="27184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3B6DE-C576-4AD9-AE0D-19DB0A2D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6512E5-8803-4A9E-BEE9-80B6F85FD19A}" type="slidenum">
              <a:rPr lang="en-US" smtClean="0"/>
              <a:pPr>
                <a:spcAft>
                  <a:spcPts val="600"/>
                </a:spcAft>
              </a:pPr>
              <a:t>2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296412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3E94-4A48-4BFC-937C-017C490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83" y="386877"/>
            <a:ext cx="9601200" cy="14859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6238-D9CF-4480-BBD9-76A82BE1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66" y="1560787"/>
            <a:ext cx="10042634" cy="41673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Barriers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 Things that make it </a:t>
            </a:r>
            <a:r>
              <a:rPr lang="en-US" b="1" i="0" dirty="0"/>
              <a:t>more difficult </a:t>
            </a:r>
            <a:r>
              <a:rPr lang="en-US" i="0" dirty="0"/>
              <a:t>for eligible participants to enroll or participate in a clinical trial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0" dirty="0"/>
              <a:t>Decrease </a:t>
            </a:r>
            <a:r>
              <a:rPr lang="en-US" i="0" dirty="0"/>
              <a:t>the chance that an eligible participant will want to enroll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Facilitators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Make it </a:t>
            </a:r>
            <a:r>
              <a:rPr lang="en-US" b="1" i="0" dirty="0"/>
              <a:t>easier</a:t>
            </a:r>
            <a:r>
              <a:rPr lang="en-US" i="0" dirty="0"/>
              <a:t> for participants to enroll or participate in a clinical trial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0" dirty="0"/>
              <a:t>Increase</a:t>
            </a:r>
            <a:r>
              <a:rPr lang="en-US" i="0" dirty="0"/>
              <a:t> the chance that an eligible participant will want to enroll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Facilitators are </a:t>
            </a:r>
            <a:r>
              <a:rPr lang="en-US" b="1" i="0" dirty="0"/>
              <a:t>helpers</a:t>
            </a:r>
            <a:r>
              <a:rPr lang="en-US" i="0" dirty="0"/>
              <a:t> that increase the likelihood of enrollment </a:t>
            </a:r>
          </a:p>
          <a:p>
            <a:pPr marL="530352" lvl="1" indent="0">
              <a:buNone/>
            </a:pPr>
            <a:br>
              <a:rPr lang="en-US" i="0" dirty="0"/>
            </a:br>
            <a:endParaRPr lang="en-US" i="0" dirty="0"/>
          </a:p>
          <a:p>
            <a:pPr marL="530352" lvl="1" indent="0">
              <a:buNone/>
            </a:pPr>
            <a:endParaRPr lang="en-US" i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480EF-22E4-4CFE-BDBC-827CF831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B43B-0E01-4D1E-961E-202F60C2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3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165784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EF55-E09F-4E00-B5FB-DFAE561A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Facilitators to Clinical Trials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2E90-302D-4C30-837D-EE41189A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7628"/>
            <a:ext cx="9601200" cy="3581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Family, peer or partner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Inclusion of patient’s support network as part of the clinical trial recruitment process and allow time to address their questions</a:t>
            </a:r>
          </a:p>
          <a:p>
            <a:pPr marL="128016" lvl="1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Supportive relationship with Healthcare Provider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Patients and Providers should be able to discuss the risks and benefits of a clinical trial, both before the patient is enrolled and during the study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Include discussion with participants to share clinical trials study findings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/>
              <a:t>Comments</a:t>
            </a:r>
            <a:r>
              <a:rPr lang="en-US" b="1" i="1"/>
              <a:t>: The </a:t>
            </a:r>
            <a:r>
              <a:rPr lang="en-US" b="1" i="1" dirty="0"/>
              <a:t>patient motivation or compelling stage of the disease that leads into finding “other” treatment solutions.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F7247-B037-43F8-B8D8-E12BF697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8FEF2-37F7-418B-933C-5620815E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4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6258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79314-45EA-477A-B66A-BC15A551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623" y="214114"/>
            <a:ext cx="7091176" cy="1485900"/>
          </a:xfrm>
        </p:spPr>
        <p:txBody>
          <a:bodyPr>
            <a:normAutofit/>
          </a:bodyPr>
          <a:lstStyle/>
          <a:p>
            <a:r>
              <a:rPr lang="en-US" sz="2800" dirty="0"/>
              <a:t>Facilitators for Clinical Trials Enrollment II</a:t>
            </a:r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55524AA2-AD72-44D6-B5C9-AC2BA166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222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Graphic 8" descr="Universal Access">
            <a:extLst>
              <a:ext uri="{FF2B5EF4-FFF2-40B4-BE49-F238E27FC236}">
                <a16:creationId xmlns:a16="http://schemas.microsoft.com/office/drawing/2014/main" id="{6F64373B-F7DF-4432-ADD7-53AE66DDA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222" y="3509434"/>
            <a:ext cx="2481463" cy="24814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8FE6-B53A-464A-8F25-732D67A0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422" y="970168"/>
            <a:ext cx="7312377" cy="52443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b="1" dirty="0"/>
              <a:t>Clear Explanation of the Study’s Purpose and Goals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/>
              <a:t>Participants should understand why the study is being conducted and why they are eligible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600" i="0" dirty="0"/>
          </a:p>
          <a:p>
            <a:pPr marL="470916" lvl="1" indent="-342900">
              <a:buFont typeface="Wingdings" panose="05000000000000000000" pitchFamily="2" charset="2"/>
              <a:buChar char="v"/>
            </a:pPr>
            <a:r>
              <a:rPr lang="en-US" sz="1600" b="1" i="0" dirty="0"/>
              <a:t>Allowing Time for Informed Consent </a:t>
            </a:r>
          </a:p>
          <a:p>
            <a:pPr marL="928116" lvl="2" indent="-342900">
              <a:buFont typeface="Wingdings" panose="05000000000000000000" pitchFamily="2" charset="2"/>
              <a:buChar char="v"/>
            </a:pPr>
            <a:r>
              <a:rPr lang="en-US" sz="1600" dirty="0"/>
              <a:t>Patients should be given enough information about the risks and benefits of enrolling in a study to make the decision that is </a:t>
            </a:r>
            <a:r>
              <a:rPr lang="en-US" sz="1600" b="1" dirty="0"/>
              <a:t>right for them </a:t>
            </a:r>
          </a:p>
          <a:p>
            <a:pPr marL="585216" lvl="2" indent="0">
              <a:buNone/>
            </a:pPr>
            <a:endParaRPr lang="en-US" sz="1600" b="1" i="0" dirty="0"/>
          </a:p>
          <a:p>
            <a:pPr marL="470916" lvl="1" indent="-342900">
              <a:buFont typeface="Wingdings" panose="05000000000000000000" pitchFamily="2" charset="2"/>
              <a:buChar char="v"/>
            </a:pPr>
            <a:r>
              <a:rPr lang="en-US" sz="1600" b="1" i="0" dirty="0"/>
              <a:t>Open Communication Between Patients, PI, and Study Staff</a:t>
            </a:r>
          </a:p>
          <a:p>
            <a:pPr marL="928116" lvl="2" indent="-342900">
              <a:buFont typeface="Wingdings" panose="05000000000000000000" pitchFamily="2" charset="2"/>
              <a:buChar char="v"/>
            </a:pPr>
            <a:r>
              <a:rPr lang="en-US" sz="1600" i="0" dirty="0"/>
              <a:t>Patients should feel com</a:t>
            </a:r>
            <a:r>
              <a:rPr lang="en-US" sz="1600" dirty="0"/>
              <a:t>fortable asking the study staff and PI questions, which will most likely be answered with </a:t>
            </a:r>
            <a:r>
              <a:rPr lang="en-US" sz="1600" b="1" dirty="0"/>
              <a:t>multiple conversations</a:t>
            </a:r>
            <a:endParaRPr lang="en-US" sz="1600" b="1" i="0" dirty="0"/>
          </a:p>
          <a:p>
            <a:pPr marL="128016" lvl="1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/>
              <a:t>Telling Patients the Study’s Results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/>
              <a:t>Study Staff should share the results of the Trial with the Patients in an understandable 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FB16A-26ED-40AA-889B-8EFA600B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34358-462C-4C18-964E-60DB14DA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6512E5-8803-4A9E-BEE9-80B6F85FD19A}" type="slidenum">
              <a:rPr lang="en-US" smtClean="0"/>
              <a:pPr>
                <a:spcAft>
                  <a:spcPts val="600"/>
                </a:spcAft>
              </a:pPr>
              <a:t>5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30166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D5A90-6BDB-475D-8A94-7322DC93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55059"/>
            <a:ext cx="6723314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Barriers to Clinical Trials Enrollment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Graphic 6" descr="Fence">
            <a:extLst>
              <a:ext uri="{FF2B5EF4-FFF2-40B4-BE49-F238E27FC236}">
                <a16:creationId xmlns:a16="http://schemas.microsoft.com/office/drawing/2014/main" id="{3B3EB27E-E7BA-42B6-A9C4-9B06616F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222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6676470A-2055-4B28-855E-895A25BD3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222" y="3509434"/>
            <a:ext cx="2705100" cy="2705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D52F3-3E7E-44F3-B515-DAFD3C7A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38" y="1571625"/>
            <a:ext cx="7329487" cy="4881761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Health Status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Patient may be too sick.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Patient may not have a confirmed diagnosis of lupus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Patient may have a history of prior withdrawal due to medical             complications through the course of prior clinical trials.</a:t>
            </a:r>
            <a:endParaRPr lang="en-US" sz="1600" b="1" i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Confusing Research Materials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Unclear and lengthy consent forms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Inaccessible recruitment documents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Confusing explanations of the study’s protocol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Lack of peer or family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Family and friends seeing clinical trials as “unsafe”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Confusion about what a clinical trial is and what enrollment will mean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   Historical Injustice and Racism </a:t>
            </a:r>
          </a:p>
          <a:p>
            <a:pPr marL="621792" lvl="1" indent="-9144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</a:rPr>
              <a:t>Past and present experiences of discrimination and racism in healthcare and every day life may contribute to mistrust and limit participation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FCFD1-D5C3-484F-A166-DCB37BA3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B7FEB-55FA-4CED-8E52-1D897B9C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 of 9</a:t>
            </a:r>
          </a:p>
        </p:txBody>
      </p:sp>
    </p:spTree>
    <p:extLst>
      <p:ext uri="{BB962C8B-B14F-4D97-AF65-F5344CB8AC3E}">
        <p14:creationId xmlns:p14="http://schemas.microsoft.com/office/powerpoint/2010/main" val="409882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1172-F151-4A42-A364-96A829E5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673"/>
            <a:ext cx="9601200" cy="1485900"/>
          </a:xfrm>
        </p:spPr>
        <p:txBody>
          <a:bodyPr/>
          <a:lstStyle/>
          <a:p>
            <a:r>
              <a:rPr lang="en-US" dirty="0"/>
              <a:t>Barriers to Clinical Trials Enrollment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47FF-451F-4F6E-B73F-B895F75C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Health Literacy Challenges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Descriptions of study drug or study protocol in overly-medical terms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i="0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Meeting the participant at their literacy level.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Linguistically-competent translation and adaptation to culturally-related concepts.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Financial and Time Constraints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Patients may not be able to take time off of work to go to study visits </a:t>
            </a:r>
            <a:r>
              <a:rPr lang="en-US" b="1" i="0" dirty="0"/>
              <a:t>or have competing obligations</a:t>
            </a:r>
            <a:r>
              <a:rPr lang="en-US" i="0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0" dirty="0"/>
              <a:t>Financial burden of paying for childcare, transportation, or parking to attend study visits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i="0" dirty="0"/>
          </a:p>
          <a:p>
            <a:pPr lvl="1">
              <a:buFont typeface="Wingdings" panose="05000000000000000000" pitchFamily="2" charset="2"/>
              <a:buChar char="v"/>
            </a:pPr>
            <a:endParaRPr lang="en-US" i="0" dirty="0">
              <a:solidFill>
                <a:schemeClr val="accent1">
                  <a:lumMod val="50000"/>
                </a:schemeClr>
              </a:solidFill>
            </a:endParaRPr>
          </a:p>
          <a:p>
            <a:pPr marL="530352" lvl="1" indent="0">
              <a:buNone/>
            </a:pPr>
            <a:endParaRPr lang="en-US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78240-EA35-415D-ACA4-CC7421ED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53386"/>
            <a:ext cx="6280830" cy="404614"/>
          </a:xfrm>
        </p:spPr>
        <p:txBody>
          <a:bodyPr/>
          <a:lstStyle/>
          <a:p>
            <a:r>
              <a:rPr lang="en-US" dirty="0"/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DA19F-7CE7-496E-BC4C-EAD072A4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7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362417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B26B-1145-45E4-8506-6B0D1A1F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058" y="2171700"/>
            <a:ext cx="4798243" cy="18522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cap="all" dirty="0"/>
              <a:t>Questions? Thank you!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3BE3975-7F0A-4664-AEA3-08A4141C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A905E-0658-4A29-BED4-5AFABF2A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DACA3-0DF5-4A32-A61D-193994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8 of 9</a:t>
            </a:r>
          </a:p>
        </p:txBody>
      </p:sp>
    </p:spTree>
    <p:extLst>
      <p:ext uri="{BB962C8B-B14F-4D97-AF65-F5344CB8AC3E}">
        <p14:creationId xmlns:p14="http://schemas.microsoft.com/office/powerpoint/2010/main" val="9802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040A-9A2F-4B30-A8B0-8F9AAFF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12" y="201420"/>
            <a:ext cx="7333108" cy="657225"/>
          </a:xfrm>
        </p:spPr>
        <p:txBody>
          <a:bodyPr>
            <a:normAutofit/>
          </a:bodyPr>
          <a:lstStyle/>
          <a:p>
            <a:r>
              <a:rPr lang="en-US" sz="3200" dirty="0"/>
              <a:t>Funding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88A6-D903-49B1-ADCC-C72130E1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BBA7C-7E68-43EE-AE58-C28326B1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47D5B-E580-4FE8-8D6D-EE1DF8FE8A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3CF5D-430E-4EB1-88DC-AA7D7DB0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2" y="5426968"/>
            <a:ext cx="3714750" cy="1228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1CD50-3E3B-472F-9886-A4B41877F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52" y="2091124"/>
            <a:ext cx="2000250" cy="2162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8E7BC-A76F-4741-8EE8-539658540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69" y="2102466"/>
            <a:ext cx="1948602" cy="1905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D2280-FBD0-4A10-AC2A-2180B629BF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39" y="3583339"/>
            <a:ext cx="2494168" cy="1785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E0C026-73CC-4FC7-BCEC-8831EF9E4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2" y="3818294"/>
            <a:ext cx="3714750" cy="1314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C170C-1B7E-4EE1-B40E-74459B072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2" y="1821631"/>
            <a:ext cx="4252215" cy="2035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9D8E13-AE0F-462A-9B39-77E05E3EF8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3177" r="5750" b="9911"/>
          <a:stretch/>
        </p:blipFill>
        <p:spPr>
          <a:xfrm>
            <a:off x="7883052" y="4350865"/>
            <a:ext cx="4055361" cy="23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A7925-B08D-469E-97D4-BE51C6097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5177908"/>
            <a:ext cx="2317789" cy="14777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C7C688-33C4-458D-B1E7-79674D9469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7" y="2086681"/>
            <a:ext cx="1809750" cy="160972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899841C-75C4-40D8-905D-DB7C800A5A2E}"/>
              </a:ext>
            </a:extLst>
          </p:cNvPr>
          <p:cNvSpPr txBox="1">
            <a:spLocks/>
          </p:cNvSpPr>
          <p:nvPr/>
        </p:nvSpPr>
        <p:spPr>
          <a:xfrm>
            <a:off x="750041" y="809237"/>
            <a:ext cx="11441959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Funding: This work was funded by the Department of Health and Human Services, Public Health Service, Office of Minority Health Grant #1 CPIMP171141-01-00 and #1 CPIMP18116801-00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079BE3D-15C9-4F10-85F7-92836352946C}"/>
              </a:ext>
            </a:extLst>
          </p:cNvPr>
          <p:cNvSpPr txBox="1">
            <a:spLocks/>
          </p:cNvSpPr>
          <p:nvPr/>
        </p:nvSpPr>
        <p:spPr>
          <a:xfrm>
            <a:off x="750041" y="1344409"/>
            <a:ext cx="11293288" cy="509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Boston Team: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Candace Feldman, MD, ScD; Jessica Williams, MD, MPH; Elmer Freeman (CCHERS), Kreager Taber, BA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Chicago Team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: Rosalind Ramsey-Goldman, MD, DrPH, Patricia Canessa, PhD, Karen Mancera-Cuevas MS, MPH, CHES, </a:t>
            </a:r>
            <a:r>
              <a:rPr lang="en-US" sz="1600" dirty="0"/>
              <a:t>Holly Milaeger, MPH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406088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772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Wingdings</vt:lpstr>
      <vt:lpstr>Crop</vt:lpstr>
      <vt:lpstr>1_Crop</vt:lpstr>
      <vt:lpstr>Clinical Trials: Barriers, Facilitators &amp; Mediators </vt:lpstr>
      <vt:lpstr>Objectives  </vt:lpstr>
      <vt:lpstr>Definitions</vt:lpstr>
      <vt:lpstr>Facilitators to Clinical Trials Enrollment </vt:lpstr>
      <vt:lpstr>Facilitators for Clinical Trials Enrollment II</vt:lpstr>
      <vt:lpstr>Barriers to Clinical Trials Enrollment   </vt:lpstr>
      <vt:lpstr>Barriers to Clinical Trials Enrollment II</vt:lpstr>
      <vt:lpstr>Questions? Thank you!</vt:lpstr>
      <vt:lpstr>Funding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Trials: Barriers, Facilitators &amp; Mediators</dc:title>
  <dc:creator>Taber, Kreager A.</dc:creator>
  <cp:lastModifiedBy>Taber, Kreager A.</cp:lastModifiedBy>
  <cp:revision>12</cp:revision>
  <dcterms:created xsi:type="dcterms:W3CDTF">2020-03-06T15:50:35Z</dcterms:created>
  <dcterms:modified xsi:type="dcterms:W3CDTF">2020-08-19T20:39:49Z</dcterms:modified>
</cp:coreProperties>
</file>