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6" r:id="rId2"/>
    <p:sldMasterId id="2147483868" r:id="rId3"/>
  </p:sldMasterIdLst>
  <p:notesMasterIdLst>
    <p:notesMasterId r:id="rId22"/>
  </p:notesMasterIdLst>
  <p:sldIdLst>
    <p:sldId id="300" r:id="rId4"/>
    <p:sldId id="257" r:id="rId5"/>
    <p:sldId id="270" r:id="rId6"/>
    <p:sldId id="258" r:id="rId7"/>
    <p:sldId id="264" r:id="rId8"/>
    <p:sldId id="303" r:id="rId9"/>
    <p:sldId id="302" r:id="rId10"/>
    <p:sldId id="304" r:id="rId11"/>
    <p:sldId id="259" r:id="rId12"/>
    <p:sldId id="260" r:id="rId13"/>
    <p:sldId id="267" r:id="rId14"/>
    <p:sldId id="261" r:id="rId15"/>
    <p:sldId id="265" r:id="rId16"/>
    <p:sldId id="268" r:id="rId17"/>
    <p:sldId id="262" r:id="rId18"/>
    <p:sldId id="263" r:id="rId19"/>
    <p:sldId id="269"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dman, Candace H.,M.D.,M.P.H.,Sc.D." initials="FCH" lastIdx="7" clrIdx="0">
    <p:extLst>
      <p:ext uri="{19B8F6BF-5375-455C-9EA6-DF929625EA0E}">
        <p15:presenceInfo xmlns:p15="http://schemas.microsoft.com/office/powerpoint/2012/main" userId="Feldman, Candace H.,M.D.,M.P.H.,Sc.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392"/>
    <a:srgbClr val="7C716C"/>
    <a:srgbClr val="846864"/>
    <a:srgbClr val="9A8C7C"/>
    <a:srgbClr val="DE0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0769" autoAdjust="0"/>
  </p:normalViewPr>
  <p:slideViewPr>
    <p:cSldViewPr snapToGrid="0">
      <p:cViewPr varScale="1">
        <p:scale>
          <a:sx n="54" d="100"/>
          <a:sy n="54" d="100"/>
        </p:scale>
        <p:origin x="1068"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8937F-A833-451A-A0DA-444839C84C9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98D7855-1A46-46D1-8EE9-4A9CA276C380}">
      <dgm:prSet/>
      <dgm:spPr>
        <a:solidFill>
          <a:schemeClr val="accent2">
            <a:lumMod val="20000"/>
            <a:lumOff val="80000"/>
          </a:schemeClr>
        </a:solidFill>
      </dgm:spPr>
      <dgm:t>
        <a:bodyPr/>
        <a:lstStyle/>
        <a:p>
          <a:r>
            <a:rPr lang="en-US" dirty="0">
              <a:solidFill>
                <a:schemeClr val="tx2"/>
              </a:solidFill>
            </a:rPr>
            <a:t>“My friends always say “Don’t do it. Don’t forget your history...It haunts a lot of us…Any person of color.”</a:t>
          </a:r>
        </a:p>
      </dgm:t>
    </dgm:pt>
    <dgm:pt modelId="{ABB4EB9D-CA3E-469C-A57F-87DD6391ADB0}" type="parTrans" cxnId="{BB161885-99C0-4A60-8097-76ACFD39A5B9}">
      <dgm:prSet/>
      <dgm:spPr/>
      <dgm:t>
        <a:bodyPr/>
        <a:lstStyle/>
        <a:p>
          <a:endParaRPr lang="en-US"/>
        </a:p>
      </dgm:t>
    </dgm:pt>
    <dgm:pt modelId="{83DD224B-1B35-4B70-888F-9D97492D9C41}" type="sibTrans" cxnId="{BB161885-99C0-4A60-8097-76ACFD39A5B9}">
      <dgm:prSet/>
      <dgm:spPr/>
      <dgm:t>
        <a:bodyPr/>
        <a:lstStyle/>
        <a:p>
          <a:endParaRPr lang="en-US"/>
        </a:p>
      </dgm:t>
    </dgm:pt>
    <dgm:pt modelId="{619B2853-B047-4F94-AFBA-29EC968D5476}">
      <dgm:prSet/>
      <dgm:spPr>
        <a:solidFill>
          <a:schemeClr val="accent2">
            <a:lumMod val="40000"/>
            <a:lumOff val="60000"/>
          </a:schemeClr>
        </a:solidFill>
      </dgm:spPr>
      <dgm:t>
        <a:bodyPr/>
        <a:lstStyle/>
        <a:p>
          <a:r>
            <a:rPr lang="en-US" dirty="0">
              <a:solidFill>
                <a:schemeClr val="tx2"/>
              </a:solidFill>
            </a:rPr>
            <a:t>“A lot of the clinical trials, we would like to do them, but a lot of times, we don’t qualify… most of the time, with African American women, we don’t qualify for a lot of the studies unless you lie.”</a:t>
          </a:r>
        </a:p>
      </dgm:t>
    </dgm:pt>
    <dgm:pt modelId="{E3598B26-39BC-4974-96CA-BA1684AAFE3C}" type="parTrans" cxnId="{36C0115C-0B7A-4B97-93AB-F9615E80CD10}">
      <dgm:prSet/>
      <dgm:spPr/>
      <dgm:t>
        <a:bodyPr/>
        <a:lstStyle/>
        <a:p>
          <a:endParaRPr lang="en-US"/>
        </a:p>
      </dgm:t>
    </dgm:pt>
    <dgm:pt modelId="{AFAE7545-56D0-46BB-B153-F7B3132E5ACF}" type="sibTrans" cxnId="{36C0115C-0B7A-4B97-93AB-F9615E80CD10}">
      <dgm:prSet/>
      <dgm:spPr/>
      <dgm:t>
        <a:bodyPr/>
        <a:lstStyle/>
        <a:p>
          <a:endParaRPr lang="en-US"/>
        </a:p>
      </dgm:t>
    </dgm:pt>
    <dgm:pt modelId="{4DA36A45-4BEE-4D08-BEAA-2395B4837074}">
      <dgm:prSet/>
      <dgm:spPr>
        <a:solidFill>
          <a:schemeClr val="accent2">
            <a:lumMod val="60000"/>
            <a:lumOff val="40000"/>
          </a:schemeClr>
        </a:solidFill>
      </dgm:spPr>
      <dgm:t>
        <a:bodyPr/>
        <a:lstStyle/>
        <a:p>
          <a:r>
            <a:rPr lang="en-US" dirty="0">
              <a:solidFill>
                <a:schemeClr val="tx2"/>
              </a:solidFill>
            </a:rPr>
            <a:t>“A lot of minorities, especially Black families, </a:t>
          </a:r>
          <a:r>
            <a:rPr lang="en-US" dirty="0" err="1">
              <a:solidFill>
                <a:schemeClr val="tx2"/>
              </a:solidFill>
            </a:rPr>
            <a:t>‘cause</a:t>
          </a:r>
          <a:r>
            <a:rPr lang="en-US" dirty="0">
              <a:solidFill>
                <a:schemeClr val="tx2"/>
              </a:solidFill>
            </a:rPr>
            <a:t> we don’t go to the hospital, we wait until the very last minute, so when we do go to the hospital, we die. Then you’ll have people say, “Don’t go to the hospital. They kill you...” </a:t>
          </a:r>
        </a:p>
      </dgm:t>
    </dgm:pt>
    <dgm:pt modelId="{77161EC4-6ADB-4C22-B1BA-5020E54FACC4}" type="parTrans" cxnId="{2AB40700-959B-47E4-B21A-9AEFE4127E1C}">
      <dgm:prSet/>
      <dgm:spPr/>
      <dgm:t>
        <a:bodyPr/>
        <a:lstStyle/>
        <a:p>
          <a:endParaRPr lang="en-US"/>
        </a:p>
      </dgm:t>
    </dgm:pt>
    <dgm:pt modelId="{DAD0E762-251E-4549-AEE2-E2C9B8F284C1}" type="sibTrans" cxnId="{2AB40700-959B-47E4-B21A-9AEFE4127E1C}">
      <dgm:prSet/>
      <dgm:spPr/>
      <dgm:t>
        <a:bodyPr/>
        <a:lstStyle/>
        <a:p>
          <a:endParaRPr lang="en-US"/>
        </a:p>
      </dgm:t>
    </dgm:pt>
    <dgm:pt modelId="{7E5EDF77-7937-4135-AE00-A871EE798CA3}" type="pres">
      <dgm:prSet presAssocID="{D228937F-A833-451A-A0DA-444839C84C9F}" presName="linear" presStyleCnt="0">
        <dgm:presLayoutVars>
          <dgm:animLvl val="lvl"/>
          <dgm:resizeHandles val="exact"/>
        </dgm:presLayoutVars>
      </dgm:prSet>
      <dgm:spPr/>
    </dgm:pt>
    <dgm:pt modelId="{537F067F-B139-40AF-B474-E166B05DF4BD}" type="pres">
      <dgm:prSet presAssocID="{D98D7855-1A46-46D1-8EE9-4A9CA276C380}" presName="parentText" presStyleLbl="node1" presStyleIdx="0" presStyleCnt="3">
        <dgm:presLayoutVars>
          <dgm:chMax val="0"/>
          <dgm:bulletEnabled val="1"/>
        </dgm:presLayoutVars>
      </dgm:prSet>
      <dgm:spPr/>
    </dgm:pt>
    <dgm:pt modelId="{06DD2D69-63F5-474B-A787-83E28EE18BDC}" type="pres">
      <dgm:prSet presAssocID="{83DD224B-1B35-4B70-888F-9D97492D9C41}" presName="spacer" presStyleCnt="0"/>
      <dgm:spPr/>
    </dgm:pt>
    <dgm:pt modelId="{1748AFE7-FCB2-4E72-8CC6-4B0E271D6440}" type="pres">
      <dgm:prSet presAssocID="{619B2853-B047-4F94-AFBA-29EC968D5476}" presName="parentText" presStyleLbl="node1" presStyleIdx="1" presStyleCnt="3">
        <dgm:presLayoutVars>
          <dgm:chMax val="0"/>
          <dgm:bulletEnabled val="1"/>
        </dgm:presLayoutVars>
      </dgm:prSet>
      <dgm:spPr/>
    </dgm:pt>
    <dgm:pt modelId="{7C5A290A-6C72-43D3-9320-A271034D910D}" type="pres">
      <dgm:prSet presAssocID="{AFAE7545-56D0-46BB-B153-F7B3132E5ACF}" presName="spacer" presStyleCnt="0"/>
      <dgm:spPr/>
    </dgm:pt>
    <dgm:pt modelId="{A5E15321-1D8A-4770-B4C9-E8B14692C340}" type="pres">
      <dgm:prSet presAssocID="{4DA36A45-4BEE-4D08-BEAA-2395B4837074}" presName="parentText" presStyleLbl="node1" presStyleIdx="2" presStyleCnt="3">
        <dgm:presLayoutVars>
          <dgm:chMax val="0"/>
          <dgm:bulletEnabled val="1"/>
        </dgm:presLayoutVars>
      </dgm:prSet>
      <dgm:spPr/>
    </dgm:pt>
  </dgm:ptLst>
  <dgm:cxnLst>
    <dgm:cxn modelId="{2AB40700-959B-47E4-B21A-9AEFE4127E1C}" srcId="{D228937F-A833-451A-A0DA-444839C84C9F}" destId="{4DA36A45-4BEE-4D08-BEAA-2395B4837074}" srcOrd="2" destOrd="0" parTransId="{77161EC4-6ADB-4C22-B1BA-5020E54FACC4}" sibTransId="{DAD0E762-251E-4549-AEE2-E2C9B8F284C1}"/>
    <dgm:cxn modelId="{E8CF8138-C35B-4F8E-84CE-1AC819D50769}" type="presOf" srcId="{619B2853-B047-4F94-AFBA-29EC968D5476}" destId="{1748AFE7-FCB2-4E72-8CC6-4B0E271D6440}" srcOrd="0" destOrd="0" presId="urn:microsoft.com/office/officeart/2005/8/layout/vList2"/>
    <dgm:cxn modelId="{36C0115C-0B7A-4B97-93AB-F9615E80CD10}" srcId="{D228937F-A833-451A-A0DA-444839C84C9F}" destId="{619B2853-B047-4F94-AFBA-29EC968D5476}" srcOrd="1" destOrd="0" parTransId="{E3598B26-39BC-4974-96CA-BA1684AAFE3C}" sibTransId="{AFAE7545-56D0-46BB-B153-F7B3132E5ACF}"/>
    <dgm:cxn modelId="{9261F243-E55F-4A46-9F17-48C5999F3054}" type="presOf" srcId="{4DA36A45-4BEE-4D08-BEAA-2395B4837074}" destId="{A5E15321-1D8A-4770-B4C9-E8B14692C340}" srcOrd="0" destOrd="0" presId="urn:microsoft.com/office/officeart/2005/8/layout/vList2"/>
    <dgm:cxn modelId="{3A2EA04F-3236-4F20-9969-8AFF60D42879}" type="presOf" srcId="{D228937F-A833-451A-A0DA-444839C84C9F}" destId="{7E5EDF77-7937-4135-AE00-A871EE798CA3}" srcOrd="0" destOrd="0" presId="urn:microsoft.com/office/officeart/2005/8/layout/vList2"/>
    <dgm:cxn modelId="{45860982-B476-4D95-8BB0-1022EFF7D9EA}" type="presOf" srcId="{D98D7855-1A46-46D1-8EE9-4A9CA276C380}" destId="{537F067F-B139-40AF-B474-E166B05DF4BD}" srcOrd="0" destOrd="0" presId="urn:microsoft.com/office/officeart/2005/8/layout/vList2"/>
    <dgm:cxn modelId="{BB161885-99C0-4A60-8097-76ACFD39A5B9}" srcId="{D228937F-A833-451A-A0DA-444839C84C9F}" destId="{D98D7855-1A46-46D1-8EE9-4A9CA276C380}" srcOrd="0" destOrd="0" parTransId="{ABB4EB9D-CA3E-469C-A57F-87DD6391ADB0}" sibTransId="{83DD224B-1B35-4B70-888F-9D97492D9C41}"/>
    <dgm:cxn modelId="{88140956-BD60-46C6-9758-B5B3448E6200}" type="presParOf" srcId="{7E5EDF77-7937-4135-AE00-A871EE798CA3}" destId="{537F067F-B139-40AF-B474-E166B05DF4BD}" srcOrd="0" destOrd="0" presId="urn:microsoft.com/office/officeart/2005/8/layout/vList2"/>
    <dgm:cxn modelId="{09576246-E646-4C7E-B01D-0F9A9A8C0880}" type="presParOf" srcId="{7E5EDF77-7937-4135-AE00-A871EE798CA3}" destId="{06DD2D69-63F5-474B-A787-83E28EE18BDC}" srcOrd="1" destOrd="0" presId="urn:microsoft.com/office/officeart/2005/8/layout/vList2"/>
    <dgm:cxn modelId="{A428EADF-0150-4B38-B349-B2864D3DBFF6}" type="presParOf" srcId="{7E5EDF77-7937-4135-AE00-A871EE798CA3}" destId="{1748AFE7-FCB2-4E72-8CC6-4B0E271D6440}" srcOrd="2" destOrd="0" presId="urn:microsoft.com/office/officeart/2005/8/layout/vList2"/>
    <dgm:cxn modelId="{FB2444F4-94C4-4651-8453-670EFF164962}" type="presParOf" srcId="{7E5EDF77-7937-4135-AE00-A871EE798CA3}" destId="{7C5A290A-6C72-43D3-9320-A271034D910D}" srcOrd="3" destOrd="0" presId="urn:microsoft.com/office/officeart/2005/8/layout/vList2"/>
    <dgm:cxn modelId="{0B29C87E-EDB1-4BCE-8597-6BFD0A6E727B}" type="presParOf" srcId="{7E5EDF77-7937-4135-AE00-A871EE798CA3}" destId="{A5E15321-1D8A-4770-B4C9-E8B14692C3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F067F-B139-40AF-B474-E166B05DF4BD}">
      <dsp:nvSpPr>
        <dsp:cNvPr id="0" name=""/>
        <dsp:cNvSpPr/>
      </dsp:nvSpPr>
      <dsp:spPr>
        <a:xfrm>
          <a:off x="0" y="43371"/>
          <a:ext cx="6506304" cy="1788125"/>
        </a:xfrm>
        <a:prstGeom prst="roundRect">
          <a:avLst/>
        </a:prstGeom>
        <a:solidFill>
          <a:schemeClr val="accent2">
            <a:lumMod val="20000"/>
            <a:lumOff val="8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“My friends always say “Don’t do it. Don’t forget your history...It haunts a lot of us…Any person of color.”</a:t>
          </a:r>
        </a:p>
      </dsp:txBody>
      <dsp:txXfrm>
        <a:off x="87289" y="130660"/>
        <a:ext cx="6331726" cy="1613547"/>
      </dsp:txXfrm>
    </dsp:sp>
    <dsp:sp modelId="{1748AFE7-FCB2-4E72-8CC6-4B0E271D6440}">
      <dsp:nvSpPr>
        <dsp:cNvPr id="0" name=""/>
        <dsp:cNvSpPr/>
      </dsp:nvSpPr>
      <dsp:spPr>
        <a:xfrm>
          <a:off x="0" y="1894857"/>
          <a:ext cx="6506304" cy="1788125"/>
        </a:xfrm>
        <a:prstGeom prst="roundRect">
          <a:avLst/>
        </a:prstGeom>
        <a:solidFill>
          <a:schemeClr val="accent2">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“A lot of the clinical trials, we would like to do them, but a lot of times, we don’t qualify… most of the time, with African American women, we don’t qualify for a lot of the studies unless you lie.”</a:t>
          </a:r>
        </a:p>
      </dsp:txBody>
      <dsp:txXfrm>
        <a:off x="87289" y="1982146"/>
        <a:ext cx="6331726" cy="1613547"/>
      </dsp:txXfrm>
    </dsp:sp>
    <dsp:sp modelId="{A5E15321-1D8A-4770-B4C9-E8B14692C340}">
      <dsp:nvSpPr>
        <dsp:cNvPr id="0" name=""/>
        <dsp:cNvSpPr/>
      </dsp:nvSpPr>
      <dsp:spPr>
        <a:xfrm>
          <a:off x="0" y="3746342"/>
          <a:ext cx="6506304" cy="1788125"/>
        </a:xfrm>
        <a:prstGeom prst="roundRect">
          <a:avLst/>
        </a:prstGeom>
        <a:solidFill>
          <a:schemeClr val="accent2">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“A lot of minorities, especially Black families, </a:t>
          </a:r>
          <a:r>
            <a:rPr lang="en-US" sz="2200" kern="1200" dirty="0" err="1">
              <a:solidFill>
                <a:schemeClr val="tx2"/>
              </a:solidFill>
            </a:rPr>
            <a:t>‘cause</a:t>
          </a:r>
          <a:r>
            <a:rPr lang="en-US" sz="2200" kern="1200" dirty="0">
              <a:solidFill>
                <a:schemeClr val="tx2"/>
              </a:solidFill>
            </a:rPr>
            <a:t> we don’t go to the hospital, we wait until the very last minute, so when we do go to the hospital, we die. Then you’ll have people say, “Don’t go to the hospital. They kill you...” </a:t>
          </a:r>
        </a:p>
      </dsp:txBody>
      <dsp:txXfrm>
        <a:off x="87289" y="3833631"/>
        <a:ext cx="6331726" cy="16135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B6C48-172D-4861-9FDC-558F97C3FA4B}" type="datetimeFigureOut">
              <a:rPr lang="en-US" smtClean="0"/>
              <a:t>8/19/2020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1922F-B7F0-497B-B2A9-F85E2E2E1BB0}" type="slidenum">
              <a:rPr lang="en-US" smtClean="0"/>
              <a:t>‹#›</a:t>
            </a:fld>
            <a:endParaRPr lang="en-US" dirty="0"/>
          </a:p>
        </p:txBody>
      </p:sp>
    </p:spTree>
    <p:extLst>
      <p:ext uri="{BB962C8B-B14F-4D97-AF65-F5344CB8AC3E}">
        <p14:creationId xmlns:p14="http://schemas.microsoft.com/office/powerpoint/2010/main" val="418461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acklivesmatter.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hicago.gov/city/en/sites/covid-19/home/latest-data/2020-05-17.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oston.com/news/coronavirus/2020/04/25/boston-coronavirus-cases-neighborhoo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hicagotribune.com/coronavirus/ct-viz-covid-19-cases-by-zip-code-20200407-aikakoyycje4fbqvferzjffkg4-htmlstory.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Comments: I had suggested to include an introductory paragraph to this</a:t>
            </a:r>
            <a:r>
              <a:rPr lang="en-US" baseline="0" dirty="0"/>
              <a:t> section because the classification of “race” has an historical, cultural and demographic significance that is very unique to the United States. Race or ethnicity (a term rarely understood abroad) are perceived as barriers to engagement rather than facilitators of trusting relationships. Given the consideration of the significance of race to the US the rest of the slides accomplish its purpose. However, given the fact that African descendent demographics are more complex in Boston than in Chicago, where our selected group are likely to be African descendants that arrive during the Great Migration after the end of the Civil  War. During our meetings in Boston, and conversations with the staff I noticed the presence of Haitian, Caribbean and transient or recently arrived immigrants, therefore our vision should be inclusive of them and the likelihood of utilization of this educational tool among more African diverse urban and suburban areas.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31922F-B7F0-497B-B2A9-F85E2E2E1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9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Themes: historical injustices leading to fear of participating, exclusion criteria disproportionately exclude minorities, importance of trust-building with research team, clinical trial participation is needed to help the greater lupus community (especially patients of color) by advancing treatment of lupus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11</a:t>
            </a:fld>
            <a:endParaRPr lang="en-US" dirty="0"/>
          </a:p>
        </p:txBody>
      </p:sp>
    </p:spTree>
    <p:extLst>
      <p:ext uri="{BB962C8B-B14F-4D97-AF65-F5344CB8AC3E}">
        <p14:creationId xmlns:p14="http://schemas.microsoft.com/office/powerpoint/2010/main" val="217049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Informed of risks and benefits before participating, can withdraw at any time</a:t>
            </a:r>
          </a:p>
          <a:p>
            <a:r>
              <a:rPr lang="en-US" dirty="0"/>
              <a:t>There is oversight both at the institutional level (IRB) and federal government level </a:t>
            </a:r>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12</a:t>
            </a:fld>
            <a:endParaRPr lang="en-US" dirty="0"/>
          </a:p>
        </p:txBody>
      </p:sp>
    </p:spTree>
    <p:extLst>
      <p:ext uri="{BB962C8B-B14F-4D97-AF65-F5344CB8AC3E}">
        <p14:creationId xmlns:p14="http://schemas.microsoft.com/office/powerpoint/2010/main" val="99256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emphasize that Asian patients and males are also underrepresented </a:t>
            </a:r>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13</a:t>
            </a:fld>
            <a:endParaRPr lang="en-US" dirty="0"/>
          </a:p>
        </p:txBody>
      </p:sp>
    </p:spTree>
    <p:extLst>
      <p:ext uri="{BB962C8B-B14F-4D97-AF65-F5344CB8AC3E}">
        <p14:creationId xmlns:p14="http://schemas.microsoft.com/office/powerpoint/2010/main" val="322526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 placeholder slide for other cities to input their own relevant info</a:t>
            </a:r>
          </a:p>
        </p:txBody>
      </p:sp>
      <p:sp>
        <p:nvSpPr>
          <p:cNvPr id="4" name="Slide Number Placeholder 3"/>
          <p:cNvSpPr>
            <a:spLocks noGrp="1"/>
          </p:cNvSpPr>
          <p:nvPr>
            <p:ph type="sldNum" sz="quarter" idx="5"/>
          </p:nvPr>
        </p:nvSpPr>
        <p:spPr/>
        <p:txBody>
          <a:bodyPr/>
          <a:lstStyle/>
          <a:p>
            <a:fld id="{BF31922F-B7F0-497B-B2A9-F85E2E2E1BB0}" type="slidenum">
              <a:rPr lang="en-US" smtClean="0"/>
              <a:t>14</a:t>
            </a:fld>
            <a:endParaRPr lang="en-US" dirty="0"/>
          </a:p>
        </p:txBody>
      </p:sp>
    </p:spTree>
    <p:extLst>
      <p:ext uri="{BB962C8B-B14F-4D97-AF65-F5344CB8AC3E}">
        <p14:creationId xmlns:p14="http://schemas.microsoft.com/office/powerpoint/2010/main" val="371756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fundamentally about fairness. We want to make sure new drugs/interventions work in all patients, regardless of race, and if they don’t seem to work the same then we need to find out why. This will require a large number of minority patients to enroll in clinical trials (oversampling)</a:t>
            </a:r>
          </a:p>
          <a:p>
            <a:endParaRPr lang="en-US" dirty="0"/>
          </a:p>
          <a:p>
            <a:r>
              <a:rPr lang="en-US" dirty="0"/>
              <a:t>It is fundamentally unfair for a population with a greater burden of disease to be denied a new treatment because of their race, when their race was in fact not well represented in the initial studies (example: belimumab)</a:t>
            </a:r>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15</a:t>
            </a:fld>
            <a:endParaRPr lang="en-US" dirty="0"/>
          </a:p>
        </p:txBody>
      </p:sp>
    </p:spTree>
    <p:extLst>
      <p:ext uri="{BB962C8B-B14F-4D97-AF65-F5344CB8AC3E}">
        <p14:creationId xmlns:p14="http://schemas.microsoft.com/office/powerpoint/2010/main" val="338853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B92AF-8110-47FC-A5E9-0C488E4060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7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groups are very heterogeneous. Average African American descendant of slaves has 25% European ancestry. </a:t>
            </a:r>
          </a:p>
          <a:p>
            <a:r>
              <a:rPr lang="en-US" dirty="0"/>
              <a:t>Many Americans are in fact multiracial </a:t>
            </a:r>
          </a:p>
          <a:p>
            <a:r>
              <a:rPr lang="en-US" dirty="0"/>
              <a:t>Race is more of a social/cultural distinction in the United States, with significant historical context especially as pertaining to the 400 year oppression of slaves and their descendants </a:t>
            </a:r>
          </a:p>
          <a:p>
            <a:r>
              <a:rPr lang="en-US" dirty="0"/>
              <a:t>https://www.forbes.com/sites/janicegassam/2020/06/11/merriam-webster-is-changing-the-definition-of-racism-to-reflect-systemic-oppression/#76bcc047400f</a:t>
            </a:r>
          </a:p>
          <a:p>
            <a:endParaRPr lang="en-US" dirty="0"/>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2</a:t>
            </a:fld>
            <a:endParaRPr lang="en-US" dirty="0"/>
          </a:p>
        </p:txBody>
      </p:sp>
    </p:spTree>
    <p:extLst>
      <p:ext uri="{BB962C8B-B14F-4D97-AF65-F5344CB8AC3E}">
        <p14:creationId xmlns:p14="http://schemas.microsoft.com/office/powerpoint/2010/main" val="339870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activate link: Press control and click on link</a:t>
            </a:r>
          </a:p>
          <a:p>
            <a:r>
              <a:rPr lang="en-US" dirty="0"/>
              <a:t>If that doesn’t work, right-click and select “Open Link”</a:t>
            </a:r>
          </a:p>
          <a:p>
            <a:endParaRPr lang="en-US" dirty="0"/>
          </a:p>
          <a:p>
            <a:r>
              <a:rPr lang="en-US" dirty="0"/>
              <a:t>Light brown soil=resource-poor environment</a:t>
            </a:r>
          </a:p>
          <a:p>
            <a:r>
              <a:rPr lang="en-US" dirty="0"/>
              <a:t>Dark brown soil=resource-rich environment</a:t>
            </a:r>
          </a:p>
          <a:p>
            <a:r>
              <a:rPr lang="en-US" dirty="0"/>
              <a:t>Pink flowers represent racial minorities</a:t>
            </a:r>
          </a:p>
          <a:p>
            <a:r>
              <a:rPr lang="en-US" dirty="0"/>
              <a:t>Red flowers represent White people</a:t>
            </a:r>
          </a:p>
          <a:p>
            <a:r>
              <a:rPr lang="en-US" dirty="0"/>
              <a:t>White people flourish because they are provided with a resource-rich environment, while racial minorities struggle because they are provided with a resource-poor environment. The one who decides is the gardener, who represents the government. </a:t>
            </a:r>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3</a:t>
            </a:fld>
            <a:endParaRPr lang="en-US" dirty="0"/>
          </a:p>
        </p:txBody>
      </p:sp>
    </p:spTree>
    <p:extLst>
      <p:ext uri="{BB962C8B-B14F-4D97-AF65-F5344CB8AC3E}">
        <p14:creationId xmlns:p14="http://schemas.microsoft.com/office/powerpoint/2010/main" val="104455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Give examples when presenting this of SLE specific examples from focus groups </a:t>
            </a:r>
          </a:p>
          <a:p>
            <a:endParaRPr lang="en-US" sz="1200" dirty="0"/>
          </a:p>
          <a:p>
            <a:r>
              <a:rPr lang="en-US" sz="1200" dirty="0"/>
              <a:t>Institutionalized Racism: differential access to the goods, services, and opportunities of society by race </a:t>
            </a:r>
          </a:p>
          <a:p>
            <a:r>
              <a:rPr lang="en-US" sz="1200" dirty="0"/>
              <a:t>Personally-mediated racism: prejudice (differential assumptions about the abilities, motives, and intentions of others according to their race) and discrimination (differential actions towards others according to their race)</a:t>
            </a:r>
          </a:p>
          <a:p>
            <a:r>
              <a:rPr lang="en-US" sz="1200" dirty="0"/>
              <a:t>Internalized racism:  acceptance by members of the stigmatized races of negative messages about their own abilities and intrinsic worth</a:t>
            </a:r>
          </a:p>
          <a:p>
            <a:endParaRPr lang="en-US" dirty="0"/>
          </a:p>
          <a:p>
            <a:r>
              <a:rPr lang="en-US" dirty="0"/>
              <a:t>Can describe how the gardeners tale relates to each of these: see slide 3 </a:t>
            </a:r>
          </a:p>
          <a:p>
            <a:r>
              <a:rPr lang="en-US" dirty="0"/>
              <a:t>Personally mediated racism: when the gardener, disdaining the pink flowers because they look so poor and scraggly, plucks the pink blossoms off before they can even go to seed. Or when a seed from a pink flower has been blown into the rich soil, and she plucks it out before it can establish itself</a:t>
            </a:r>
          </a:p>
          <a:p>
            <a:r>
              <a:rPr lang="en-US" dirty="0"/>
              <a:t>Internalized racism: when a bee comes along to pollinate the pink flowers and the pink flowers say, “Stop! Don’t bring me any of that pink pollen—I prefer the red!” The pink flowers have internalized the belief that red is better than pink, because they look across at the other flower box and see the red flowers strong and flourishing.</a:t>
            </a:r>
          </a:p>
          <a:p>
            <a:endParaRPr lang="en-US" dirty="0"/>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4</a:t>
            </a:fld>
            <a:endParaRPr lang="en-US" dirty="0"/>
          </a:p>
        </p:txBody>
      </p:sp>
    </p:spTree>
    <p:extLst>
      <p:ext uri="{BB962C8B-B14F-4D97-AF65-F5344CB8AC3E}">
        <p14:creationId xmlns:p14="http://schemas.microsoft.com/office/powerpoint/2010/main" val="17145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presenting: would discuss issues w/ access to care, differential treatment by medical providers, social determinants of health (access to healthy food, safe places to exercise)</a:t>
            </a:r>
          </a:p>
        </p:txBody>
      </p:sp>
      <p:sp>
        <p:nvSpPr>
          <p:cNvPr id="4" name="Slide Number Placeholder 3"/>
          <p:cNvSpPr>
            <a:spLocks noGrp="1"/>
          </p:cNvSpPr>
          <p:nvPr>
            <p:ph type="sldNum" sz="quarter" idx="5"/>
          </p:nvPr>
        </p:nvSpPr>
        <p:spPr/>
        <p:txBody>
          <a:bodyPr/>
          <a:lstStyle/>
          <a:p>
            <a:fld id="{BF31922F-B7F0-497B-B2A9-F85E2E2E1BB0}" type="slidenum">
              <a:rPr lang="en-US" smtClean="0"/>
              <a:t>5</a:t>
            </a:fld>
            <a:endParaRPr lang="en-US" dirty="0"/>
          </a:p>
        </p:txBody>
      </p:sp>
    </p:spTree>
    <p:extLst>
      <p:ext uri="{BB962C8B-B14F-4D97-AF65-F5344CB8AC3E}">
        <p14:creationId xmlns:p14="http://schemas.microsoft.com/office/powerpoint/2010/main" val="9700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https://blacklivesmatter.com/</a:t>
            </a:r>
            <a:endParaRPr lang="en-US" dirty="0"/>
          </a:p>
          <a:p>
            <a:r>
              <a:rPr lang="en-US" dirty="0"/>
              <a:t>https://whitecoats4blacklives.org/</a:t>
            </a:r>
          </a:p>
        </p:txBody>
      </p:sp>
      <p:sp>
        <p:nvSpPr>
          <p:cNvPr id="4" name="Slide Number Placeholder 3"/>
          <p:cNvSpPr>
            <a:spLocks noGrp="1"/>
          </p:cNvSpPr>
          <p:nvPr>
            <p:ph type="sldNum" sz="quarter" idx="5"/>
          </p:nvPr>
        </p:nvSpPr>
        <p:spPr/>
        <p:txBody>
          <a:bodyPr/>
          <a:lstStyle/>
          <a:p>
            <a:fld id="{BF31922F-B7F0-497B-B2A9-F85E2E2E1BB0}" type="slidenum">
              <a:rPr lang="en-US" smtClean="0"/>
              <a:t>6</a:t>
            </a:fld>
            <a:endParaRPr lang="en-US" dirty="0"/>
          </a:p>
        </p:txBody>
      </p:sp>
    </p:spTree>
    <p:extLst>
      <p:ext uri="{BB962C8B-B14F-4D97-AF65-F5344CB8AC3E}">
        <p14:creationId xmlns:p14="http://schemas.microsoft.com/office/powerpoint/2010/main" val="26335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Boston- https://www.boston.gov/departments/mayors-office/racial-data-boston-resident-covid-19-cases</a:t>
            </a:r>
          </a:p>
          <a:p>
            <a:r>
              <a:rPr lang="en-US" dirty="0"/>
              <a:t>National data: https://www.cdc.gov/nchs/nvss/vsrr/covid_weekly/index.htm#Race_Hispani</a:t>
            </a:r>
          </a:p>
          <a:p>
            <a:r>
              <a:rPr lang="en-US" dirty="0"/>
              <a:t>https://www.cdc.gov/coronavirus/2019-ncov/need-extra-precautions/racial-ethnic-minorities.htmlc</a:t>
            </a:r>
          </a:p>
          <a:p>
            <a:endParaRPr lang="en-US" dirty="0"/>
          </a:p>
          <a:p>
            <a:r>
              <a:rPr lang="en-US" dirty="0"/>
              <a:t>Map Chicago- </a:t>
            </a:r>
            <a:r>
              <a:rPr lang="en-US" dirty="0">
                <a:hlinkClick r:id="rId3"/>
              </a:rPr>
              <a:t>https://www.chicago.gov/city/en/sites/covid-19/home/latest-data/2020-05-17.html</a:t>
            </a:r>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7</a:t>
            </a:fld>
            <a:endParaRPr lang="en-US" dirty="0"/>
          </a:p>
        </p:txBody>
      </p:sp>
    </p:spTree>
    <p:extLst>
      <p:ext uri="{BB962C8B-B14F-4D97-AF65-F5344CB8AC3E}">
        <p14:creationId xmlns:p14="http://schemas.microsoft.com/office/powerpoint/2010/main" val="106674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Boston as of April 23, 2020</a:t>
            </a:r>
          </a:p>
          <a:p>
            <a:r>
              <a:rPr lang="en-US" dirty="0"/>
              <a:t>Chicago through July 13</a:t>
            </a:r>
            <a:r>
              <a:rPr lang="en-US" baseline="30000" dirty="0"/>
              <a:t>th</a:t>
            </a:r>
            <a:r>
              <a:rPr lang="en-US" dirty="0"/>
              <a:t> </a:t>
            </a:r>
          </a:p>
          <a:p>
            <a:r>
              <a:rPr lang="en-US" dirty="0"/>
              <a:t>Boston- </a:t>
            </a:r>
            <a:r>
              <a:rPr lang="en-US" dirty="0">
                <a:hlinkClick r:id="rId3"/>
              </a:rPr>
              <a:t>https://www.boston.com/news/coronavirus/2020/04/25/boston-coronavirus-cases-neighborhood</a:t>
            </a:r>
            <a:endParaRPr lang="en-US" dirty="0"/>
          </a:p>
          <a:p>
            <a:r>
              <a:rPr lang="en-US" dirty="0"/>
              <a:t>Chicago- </a:t>
            </a:r>
            <a:r>
              <a:rPr lang="en-US" dirty="0">
                <a:hlinkClick r:id="rId4"/>
              </a:rPr>
              <a:t>https://www.chicagotribune.com/coronavirus/ct-viz-covid-19-cases-by-zip-code-20200407-aikakoyycje4fbqvferzjffkg4-htmlstory.html</a:t>
            </a:r>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8</a:t>
            </a:fld>
            <a:endParaRPr lang="en-US" dirty="0"/>
          </a:p>
        </p:txBody>
      </p:sp>
    </p:spTree>
    <p:extLst>
      <p:ext uri="{BB962C8B-B14F-4D97-AF65-F5344CB8AC3E}">
        <p14:creationId xmlns:p14="http://schemas.microsoft.com/office/powerpoint/2010/main" val="24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presenting: these are just examples of historical context of racism in medical research in US; emphasize that there are multiple instances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examples: </a:t>
            </a:r>
            <a:r>
              <a:rPr lang="en-US" sz="1200" kern="1200" dirty="0">
                <a:solidFill>
                  <a:schemeClr val="tx1"/>
                </a:solidFill>
                <a:effectLst/>
                <a:latin typeface="+mn-lt"/>
                <a:ea typeface="+mn-ea"/>
                <a:cs typeface="+mn-cs"/>
              </a:rPr>
              <a:t>J Marion Sims experimented on Black female slaves without anesthetic in order to perfect technique for GYN vesicovaginal fistula repair, forced sterilization of Black women aka “Mississippi appendectomy” </a:t>
            </a:r>
            <a:endParaRPr lang="en-US" dirty="0"/>
          </a:p>
          <a:p>
            <a:r>
              <a:rPr lang="en-US" sz="1200" b="0" i="0" kern="1200" dirty="0">
                <a:solidFill>
                  <a:schemeClr val="tx1"/>
                </a:solidFill>
                <a:effectLst/>
                <a:latin typeface="+mn-lt"/>
                <a:ea typeface="+mn-ea"/>
                <a:cs typeface="+mn-cs"/>
              </a:rPr>
              <a:t>Emphasize the magnitude of racism impacting the African descendent population over the last three centuries. Present a perspective of racism as a process rather than isolated events and briefly identify structural and other forms of racism that intersected with misconceptions of research and people of color.</a:t>
            </a:r>
          </a:p>
          <a:p>
            <a:endParaRPr lang="en-US" dirty="0"/>
          </a:p>
        </p:txBody>
      </p:sp>
      <p:sp>
        <p:nvSpPr>
          <p:cNvPr id="4" name="Slide Number Placeholder 3"/>
          <p:cNvSpPr>
            <a:spLocks noGrp="1"/>
          </p:cNvSpPr>
          <p:nvPr>
            <p:ph type="sldNum" sz="quarter" idx="5"/>
          </p:nvPr>
        </p:nvSpPr>
        <p:spPr/>
        <p:txBody>
          <a:bodyPr/>
          <a:lstStyle/>
          <a:p>
            <a:fld id="{BF31922F-B7F0-497B-B2A9-F85E2E2E1BB0}" type="slidenum">
              <a:rPr lang="en-US" smtClean="0"/>
              <a:t>9</a:t>
            </a:fld>
            <a:endParaRPr lang="en-US" dirty="0"/>
          </a:p>
        </p:txBody>
      </p:sp>
    </p:spTree>
    <p:extLst>
      <p:ext uri="{BB962C8B-B14F-4D97-AF65-F5344CB8AC3E}">
        <p14:creationId xmlns:p14="http://schemas.microsoft.com/office/powerpoint/2010/main" val="327771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FEECAEE-62F9-4AFD-A429-4D1F67CE90A0}" type="datetime1">
              <a:rPr lang="en-US" smtClean="0"/>
              <a:t>8/19/2020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FF3957C-D3D4-4AAA-858C-3E583FDA17FD}"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505565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8FCD6-E554-4111-80FC-67FEBA745C7E}"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178300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6400C-2204-4C4E-90DA-70DDA412CA5A}"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273822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FEECAEE-62F9-4AFD-A429-4D1F67CE90A0}" type="datetime1">
              <a:rPr lang="en-US" smtClean="0"/>
              <a:t>8/19/2020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FF3957C-D3D4-4AAA-858C-3E583FDA17FD}" type="slidenum">
              <a:rPr lang="en-US" smtClean="0"/>
              <a:t>‹#›</a:t>
            </a:fld>
            <a:endParaRPr lang="en-US" dirty="0"/>
          </a:p>
        </p:txBody>
      </p:sp>
      <p:pic>
        <p:nvPicPr>
          <p:cNvPr id="9" name="Picture 8" descr="A close up of a flower&#10;&#10;Description automatically generated">
            <a:extLst>
              <a:ext uri="{FF2B5EF4-FFF2-40B4-BE49-F238E27FC236}">
                <a16:creationId xmlns:a16="http://schemas.microsoft.com/office/drawing/2014/main" id="{9E634A6C-6A2B-4CE6-87F3-B1C32B4D0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43097" y="2935187"/>
            <a:ext cx="3615134" cy="3289382"/>
          </a:xfrm>
          <a:prstGeom prst="rect">
            <a:avLst/>
          </a:prstGeom>
        </p:spPr>
      </p:pic>
      <p:pic>
        <p:nvPicPr>
          <p:cNvPr id="10" name="Picture 9">
            <a:extLst>
              <a:ext uri="{FF2B5EF4-FFF2-40B4-BE49-F238E27FC236}">
                <a16:creationId xmlns:a16="http://schemas.microsoft.com/office/drawing/2014/main" id="{6453DE35-6BAD-4A08-8C89-10CE920CADAE}"/>
              </a:ext>
            </a:extLst>
          </p:cNvPr>
          <p:cNvPicPr>
            <a:picLocks noChangeAspect="1"/>
          </p:cNvPicPr>
          <p:nvPr/>
        </p:nvPicPr>
        <p:blipFill>
          <a:blip r:embed="rId3"/>
          <a:stretch>
            <a:fillRect/>
          </a:stretch>
        </p:blipFill>
        <p:spPr>
          <a:xfrm rot="10800000">
            <a:off x="0" y="0"/>
            <a:ext cx="3286029" cy="3615241"/>
          </a:xfrm>
          <a:prstGeom prst="rect">
            <a:avLst/>
          </a:prstGeom>
        </p:spPr>
      </p:pic>
    </p:spTree>
    <p:extLst>
      <p:ext uri="{BB962C8B-B14F-4D97-AF65-F5344CB8AC3E}">
        <p14:creationId xmlns:p14="http://schemas.microsoft.com/office/powerpoint/2010/main" val="31944037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2D0C8-9B0F-4F8A-B98A-200E5722E1B9}"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3957C-D3D4-4AAA-858C-3E583FDA17FD}" type="slidenum">
              <a:rPr lang="en-US" smtClean="0"/>
              <a:t>‹#›</a:t>
            </a:fld>
            <a:endParaRPr lang="en-US" dirty="0"/>
          </a:p>
        </p:txBody>
      </p:sp>
      <p:pic>
        <p:nvPicPr>
          <p:cNvPr id="8" name="Picture 7" descr="A picture containing person&#10;&#10;Description automatically generated">
            <a:extLst>
              <a:ext uri="{FF2B5EF4-FFF2-40B4-BE49-F238E27FC236}">
                <a16:creationId xmlns:a16="http://schemas.microsoft.com/office/drawing/2014/main" id="{BEF4C330-29A6-45D7-9BE2-F7B684B51C5F}"/>
              </a:ext>
            </a:extLst>
          </p:cNvPr>
          <p:cNvPicPr>
            <a:picLocks noChangeAspect="1"/>
          </p:cNvPicPr>
          <p:nvPr/>
        </p:nvPicPr>
        <p:blipFill rotWithShape="1">
          <a:blip r:embed="rId2">
            <a:extLst>
              <a:ext uri="{28A0092B-C50C-407E-A947-70E740481C1C}">
                <a14:useLocalDpi xmlns:a14="http://schemas.microsoft.com/office/drawing/2010/main" val="0"/>
              </a:ext>
            </a:extLst>
          </a:blip>
          <a:srcRect r="57910"/>
          <a:stretch/>
        </p:blipFill>
        <p:spPr>
          <a:xfrm>
            <a:off x="0" y="0"/>
            <a:ext cx="689223" cy="6858000"/>
          </a:xfrm>
          <a:prstGeom prst="rect">
            <a:avLst/>
          </a:prstGeom>
        </p:spPr>
      </p:pic>
    </p:spTree>
    <p:extLst>
      <p:ext uri="{BB962C8B-B14F-4D97-AF65-F5344CB8AC3E}">
        <p14:creationId xmlns:p14="http://schemas.microsoft.com/office/powerpoint/2010/main" val="394333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5C1087E-3FDE-490B-B0CC-8C0501F7C57E}" type="datetime1">
              <a:rPr lang="en-US" smtClean="0"/>
              <a:t>8/19/2020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FF3957C-D3D4-4AAA-858C-3E583FDA17FD}" type="slidenum">
              <a:rPr lang="en-US" smtClean="0"/>
              <a:t>‹#›</a:t>
            </a:fld>
            <a:endParaRPr lang="en-US" dirty="0"/>
          </a:p>
        </p:txBody>
      </p:sp>
    </p:spTree>
    <p:extLst>
      <p:ext uri="{BB962C8B-B14F-4D97-AF65-F5344CB8AC3E}">
        <p14:creationId xmlns:p14="http://schemas.microsoft.com/office/powerpoint/2010/main" val="10383581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4214F-0021-4D04-B208-7AD3F7944AAD}" type="datetime1">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F3957C-D3D4-4AAA-858C-3E583FDA17FD}" type="slidenum">
              <a:rPr lang="en-US" smtClean="0"/>
              <a:t>‹#›</a:t>
            </a:fld>
            <a:endParaRPr lang="en-US" dirty="0"/>
          </a:p>
        </p:txBody>
      </p:sp>
      <p:pic>
        <p:nvPicPr>
          <p:cNvPr id="8" name="Picture 7">
            <a:extLst>
              <a:ext uri="{FF2B5EF4-FFF2-40B4-BE49-F238E27FC236}">
                <a16:creationId xmlns:a16="http://schemas.microsoft.com/office/drawing/2014/main" id="{2023BBC9-0062-4B66-8612-5D33956412AC}"/>
              </a:ext>
            </a:extLst>
          </p:cNvPr>
          <p:cNvPicPr>
            <a:picLocks noChangeAspect="1"/>
          </p:cNvPicPr>
          <p:nvPr/>
        </p:nvPicPr>
        <p:blipFill>
          <a:blip r:embed="rId2"/>
          <a:stretch>
            <a:fillRect/>
          </a:stretch>
        </p:blipFill>
        <p:spPr>
          <a:xfrm>
            <a:off x="5751576" y="0"/>
            <a:ext cx="688848" cy="6858000"/>
          </a:xfrm>
          <a:prstGeom prst="rect">
            <a:avLst/>
          </a:prstGeom>
        </p:spPr>
      </p:pic>
    </p:spTree>
    <p:extLst>
      <p:ext uri="{BB962C8B-B14F-4D97-AF65-F5344CB8AC3E}">
        <p14:creationId xmlns:p14="http://schemas.microsoft.com/office/powerpoint/2010/main" val="155953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2B3C9-A127-44F0-A762-F6F5B1173B14}" type="datetime1">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F3957C-D3D4-4AAA-858C-3E583FDA17FD}" type="slidenum">
              <a:rPr lang="en-US" smtClean="0"/>
              <a:t>‹#›</a:t>
            </a:fld>
            <a:endParaRPr lang="en-US" dirty="0"/>
          </a:p>
        </p:txBody>
      </p:sp>
      <p:pic>
        <p:nvPicPr>
          <p:cNvPr id="10" name="Picture 9">
            <a:extLst>
              <a:ext uri="{FF2B5EF4-FFF2-40B4-BE49-F238E27FC236}">
                <a16:creationId xmlns:a16="http://schemas.microsoft.com/office/drawing/2014/main" id="{882B8EC0-90BA-4BE0-B390-4AA0E2A9CD70}"/>
              </a:ext>
            </a:extLst>
          </p:cNvPr>
          <p:cNvPicPr>
            <a:picLocks noChangeAspect="1"/>
          </p:cNvPicPr>
          <p:nvPr/>
        </p:nvPicPr>
        <p:blipFill>
          <a:blip r:embed="rId2"/>
          <a:stretch>
            <a:fillRect/>
          </a:stretch>
        </p:blipFill>
        <p:spPr>
          <a:xfrm>
            <a:off x="0" y="0"/>
            <a:ext cx="688848" cy="6858000"/>
          </a:xfrm>
          <a:prstGeom prst="rect">
            <a:avLst/>
          </a:prstGeom>
        </p:spPr>
      </p:pic>
    </p:spTree>
    <p:extLst>
      <p:ext uri="{BB962C8B-B14F-4D97-AF65-F5344CB8AC3E}">
        <p14:creationId xmlns:p14="http://schemas.microsoft.com/office/powerpoint/2010/main" val="1140551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6D2C9-67BD-4BA0-8526-C6F55C4919EC}" type="datetime1">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F3957C-D3D4-4AAA-858C-3E583FDA17FD}" type="slidenum">
              <a:rPr lang="en-US" smtClean="0"/>
              <a:t>‹#›</a:t>
            </a:fld>
            <a:endParaRPr lang="en-US" dirty="0"/>
          </a:p>
        </p:txBody>
      </p:sp>
      <p:pic>
        <p:nvPicPr>
          <p:cNvPr id="6" name="Picture 5">
            <a:extLst>
              <a:ext uri="{FF2B5EF4-FFF2-40B4-BE49-F238E27FC236}">
                <a16:creationId xmlns:a16="http://schemas.microsoft.com/office/drawing/2014/main" id="{78D65DC9-8874-4548-BD4C-299C2B7A83B4}"/>
              </a:ext>
            </a:extLst>
          </p:cNvPr>
          <p:cNvPicPr>
            <a:picLocks noChangeAspect="1"/>
          </p:cNvPicPr>
          <p:nvPr/>
        </p:nvPicPr>
        <p:blipFill>
          <a:blip r:embed="rId2"/>
          <a:stretch>
            <a:fillRect/>
          </a:stretch>
        </p:blipFill>
        <p:spPr>
          <a:xfrm>
            <a:off x="0" y="0"/>
            <a:ext cx="688848" cy="6858000"/>
          </a:xfrm>
          <a:prstGeom prst="rect">
            <a:avLst/>
          </a:prstGeom>
        </p:spPr>
      </p:pic>
    </p:spTree>
    <p:extLst>
      <p:ext uri="{BB962C8B-B14F-4D97-AF65-F5344CB8AC3E}">
        <p14:creationId xmlns:p14="http://schemas.microsoft.com/office/powerpoint/2010/main" val="41801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09A80-DC26-418E-BBFC-2A7FA6134FA9}" type="datetime1">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22181781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BBFCB9-D314-47BB-B99B-6B106E513DCA}" type="datetime1">
              <a:rPr lang="en-US" smtClean="0"/>
              <a:t>8/19/2020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F3957C-D3D4-4AAA-858C-3E583FDA17FD}"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86869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2D0C8-9B0F-4F8A-B98A-200E5722E1B9}"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1587865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B03D9A3-A607-4197-A66A-08EE8DFEC6A9}" type="datetime1">
              <a:rPr lang="en-US" smtClean="0"/>
              <a:t>8/19/2020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F3957C-D3D4-4AAA-858C-3E583FDA17FD}"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940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8FCD6-E554-4111-80FC-67FEBA745C7E}"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341208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6400C-2204-4C4E-90DA-70DDA412CA5A}"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2797251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280374C-AC29-4BC7-A29F-7CFDC721D34E}" type="datetime1">
              <a:rPr lang="en-US" smtClean="0"/>
              <a:t>8/19/2020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Lupus Conversations Clinical Trials Popular Opinion Training Module 1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C6512E5-8803-4A9E-BEE9-80B6F85FD19A}" type="slidenum">
              <a:rPr lang="en-US" smtClean="0"/>
              <a:t>‹#›</a:t>
            </a:fld>
            <a:endParaRPr lang="en-US"/>
          </a:p>
        </p:txBody>
      </p:sp>
      <p:pic>
        <p:nvPicPr>
          <p:cNvPr id="9" name="Picture 8" descr="A close up of a flower&#10;&#10;Description automatically generated">
            <a:extLst>
              <a:ext uri="{FF2B5EF4-FFF2-40B4-BE49-F238E27FC236}">
                <a16:creationId xmlns:a16="http://schemas.microsoft.com/office/drawing/2014/main" id="{9E634A6C-6A2B-4CE6-87F3-B1C32B4D0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743097" y="2935187"/>
            <a:ext cx="3615134" cy="3289382"/>
          </a:xfrm>
          <a:prstGeom prst="rect">
            <a:avLst/>
          </a:prstGeom>
        </p:spPr>
      </p:pic>
      <p:pic>
        <p:nvPicPr>
          <p:cNvPr id="10" name="Picture 9">
            <a:extLst>
              <a:ext uri="{FF2B5EF4-FFF2-40B4-BE49-F238E27FC236}">
                <a16:creationId xmlns:a16="http://schemas.microsoft.com/office/drawing/2014/main" id="{6453DE35-6BAD-4A08-8C89-10CE920CADAE}"/>
              </a:ext>
            </a:extLst>
          </p:cNvPr>
          <p:cNvPicPr>
            <a:picLocks noChangeAspect="1"/>
          </p:cNvPicPr>
          <p:nvPr userDrawn="1"/>
        </p:nvPicPr>
        <p:blipFill>
          <a:blip r:embed="rId3"/>
          <a:stretch>
            <a:fillRect/>
          </a:stretch>
        </p:blipFill>
        <p:spPr>
          <a:xfrm rot="10800000">
            <a:off x="0" y="0"/>
            <a:ext cx="3286029" cy="3615241"/>
          </a:xfrm>
          <a:prstGeom prst="rect">
            <a:avLst/>
          </a:prstGeom>
        </p:spPr>
      </p:pic>
    </p:spTree>
    <p:extLst>
      <p:ext uri="{BB962C8B-B14F-4D97-AF65-F5344CB8AC3E}">
        <p14:creationId xmlns:p14="http://schemas.microsoft.com/office/powerpoint/2010/main" val="36695055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0FBB5A-0C6F-41D5-8608-989E5E77AE2F}" type="datetime1">
              <a:rPr lang="en-US" smtClean="0"/>
              <a:t>8/19/2020</a:t>
            </a:fld>
            <a:endParaRPr lang="en-US"/>
          </a:p>
        </p:txBody>
      </p:sp>
      <p:sp>
        <p:nvSpPr>
          <p:cNvPr id="5" name="Footer Placeholder 4"/>
          <p:cNvSpPr>
            <a:spLocks noGrp="1"/>
          </p:cNvSpPr>
          <p:nvPr>
            <p:ph type="ftr" sz="quarter" idx="11"/>
          </p:nvPr>
        </p:nvSpPr>
        <p:spPr/>
        <p:txBody>
          <a:bodyPr/>
          <a:lstStyle/>
          <a:p>
            <a:r>
              <a:rPr lang="en-US"/>
              <a:t>Lupus Conversations Clinical Trials Popular Opinion Training Module 1 </a:t>
            </a:r>
          </a:p>
        </p:txBody>
      </p:sp>
      <p:sp>
        <p:nvSpPr>
          <p:cNvPr id="6" name="Slide Number Placeholder 5"/>
          <p:cNvSpPr>
            <a:spLocks noGrp="1"/>
          </p:cNvSpPr>
          <p:nvPr>
            <p:ph type="sldNum" sz="quarter" idx="12"/>
          </p:nvPr>
        </p:nvSpPr>
        <p:spPr/>
        <p:txBody>
          <a:bodyPr/>
          <a:lstStyle/>
          <a:p>
            <a:fld id="{FC6512E5-8803-4A9E-BEE9-80B6F85FD19A}" type="slidenum">
              <a:rPr lang="en-US" smtClean="0"/>
              <a:t>‹#›</a:t>
            </a:fld>
            <a:endParaRPr lang="en-US"/>
          </a:p>
        </p:txBody>
      </p:sp>
      <p:pic>
        <p:nvPicPr>
          <p:cNvPr id="8" name="Picture 7" descr="A picture containing person&#10;&#10;Description automatically generated">
            <a:extLst>
              <a:ext uri="{FF2B5EF4-FFF2-40B4-BE49-F238E27FC236}">
                <a16:creationId xmlns:a16="http://schemas.microsoft.com/office/drawing/2014/main" id="{BEF4C330-29A6-45D7-9BE2-F7B684B51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910"/>
          <a:stretch/>
        </p:blipFill>
        <p:spPr>
          <a:xfrm>
            <a:off x="0" y="0"/>
            <a:ext cx="689223" cy="6858000"/>
          </a:xfrm>
          <a:prstGeom prst="rect">
            <a:avLst/>
          </a:prstGeom>
        </p:spPr>
      </p:pic>
    </p:spTree>
    <p:extLst>
      <p:ext uri="{BB962C8B-B14F-4D97-AF65-F5344CB8AC3E}">
        <p14:creationId xmlns:p14="http://schemas.microsoft.com/office/powerpoint/2010/main" val="294191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7720734-2A16-4024-98F7-9097338A036A}" type="datetime1">
              <a:rPr lang="en-US" smtClean="0"/>
              <a:t>8/19/2020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Lupus Conversations Clinical Trials Popular Opinion Training Module 1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C6512E5-8803-4A9E-BEE9-80B6F85FD19A}" type="slidenum">
              <a:rPr lang="en-US" smtClean="0"/>
              <a:t>‹#›</a:t>
            </a:fld>
            <a:endParaRPr lang="en-US"/>
          </a:p>
        </p:txBody>
      </p:sp>
    </p:spTree>
    <p:extLst>
      <p:ext uri="{BB962C8B-B14F-4D97-AF65-F5344CB8AC3E}">
        <p14:creationId xmlns:p14="http://schemas.microsoft.com/office/powerpoint/2010/main" val="14131822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AF4D2-6E8C-442F-8593-8FDE5DF5B7AE}" type="datetime1">
              <a:rPr lang="en-US" smtClean="0"/>
              <a:t>8/19/2020</a:t>
            </a:fld>
            <a:endParaRPr lang="en-US"/>
          </a:p>
        </p:txBody>
      </p:sp>
      <p:sp>
        <p:nvSpPr>
          <p:cNvPr id="6" name="Footer Placeholder 5"/>
          <p:cNvSpPr>
            <a:spLocks noGrp="1"/>
          </p:cNvSpPr>
          <p:nvPr>
            <p:ph type="ftr" sz="quarter" idx="11"/>
          </p:nvPr>
        </p:nvSpPr>
        <p:spPr/>
        <p:txBody>
          <a:bodyPr/>
          <a:lstStyle/>
          <a:p>
            <a:r>
              <a:rPr lang="en-US"/>
              <a:t>Lupus Conversations Clinical Trials Popular Opinion Training Module 1 </a:t>
            </a:r>
          </a:p>
        </p:txBody>
      </p:sp>
      <p:sp>
        <p:nvSpPr>
          <p:cNvPr id="7" name="Slide Number Placeholder 6"/>
          <p:cNvSpPr>
            <a:spLocks noGrp="1"/>
          </p:cNvSpPr>
          <p:nvPr>
            <p:ph type="sldNum" sz="quarter" idx="12"/>
          </p:nvPr>
        </p:nvSpPr>
        <p:spPr/>
        <p:txBody>
          <a:bodyPr/>
          <a:lstStyle/>
          <a:p>
            <a:fld id="{FC6512E5-8803-4A9E-BEE9-80B6F85FD19A}" type="slidenum">
              <a:rPr lang="en-US" smtClean="0"/>
              <a:t>‹#›</a:t>
            </a:fld>
            <a:endParaRPr lang="en-US"/>
          </a:p>
        </p:txBody>
      </p:sp>
      <p:pic>
        <p:nvPicPr>
          <p:cNvPr id="8" name="Picture 7">
            <a:extLst>
              <a:ext uri="{FF2B5EF4-FFF2-40B4-BE49-F238E27FC236}">
                <a16:creationId xmlns:a16="http://schemas.microsoft.com/office/drawing/2014/main" id="{2023BBC9-0062-4B66-8612-5D33956412AC}"/>
              </a:ext>
            </a:extLst>
          </p:cNvPr>
          <p:cNvPicPr>
            <a:picLocks noChangeAspect="1"/>
          </p:cNvPicPr>
          <p:nvPr userDrawn="1"/>
        </p:nvPicPr>
        <p:blipFill>
          <a:blip r:embed="rId2"/>
          <a:stretch>
            <a:fillRect/>
          </a:stretch>
        </p:blipFill>
        <p:spPr>
          <a:xfrm>
            <a:off x="5751576" y="0"/>
            <a:ext cx="688848" cy="6858000"/>
          </a:xfrm>
          <a:prstGeom prst="rect">
            <a:avLst/>
          </a:prstGeom>
        </p:spPr>
      </p:pic>
    </p:spTree>
    <p:extLst>
      <p:ext uri="{BB962C8B-B14F-4D97-AF65-F5344CB8AC3E}">
        <p14:creationId xmlns:p14="http://schemas.microsoft.com/office/powerpoint/2010/main" val="478713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376AE-BFD6-4736-8594-3FCD5B690318}" type="datetime1">
              <a:rPr lang="en-US" smtClean="0"/>
              <a:t>8/19/2020</a:t>
            </a:fld>
            <a:endParaRPr lang="en-US"/>
          </a:p>
        </p:txBody>
      </p:sp>
      <p:sp>
        <p:nvSpPr>
          <p:cNvPr id="8" name="Footer Placeholder 7"/>
          <p:cNvSpPr>
            <a:spLocks noGrp="1"/>
          </p:cNvSpPr>
          <p:nvPr>
            <p:ph type="ftr" sz="quarter" idx="11"/>
          </p:nvPr>
        </p:nvSpPr>
        <p:spPr/>
        <p:txBody>
          <a:bodyPr/>
          <a:lstStyle/>
          <a:p>
            <a:r>
              <a:rPr lang="en-US"/>
              <a:t>Lupus Conversations Clinical Trials Popular Opinion Training Module 1 </a:t>
            </a:r>
          </a:p>
        </p:txBody>
      </p:sp>
      <p:sp>
        <p:nvSpPr>
          <p:cNvPr id="9" name="Slide Number Placeholder 8"/>
          <p:cNvSpPr>
            <a:spLocks noGrp="1"/>
          </p:cNvSpPr>
          <p:nvPr>
            <p:ph type="sldNum" sz="quarter" idx="12"/>
          </p:nvPr>
        </p:nvSpPr>
        <p:spPr/>
        <p:txBody>
          <a:bodyPr/>
          <a:lstStyle/>
          <a:p>
            <a:fld id="{FC6512E5-8803-4A9E-BEE9-80B6F85FD19A}" type="slidenum">
              <a:rPr lang="en-US" smtClean="0"/>
              <a:t>‹#›</a:t>
            </a:fld>
            <a:endParaRPr lang="en-US"/>
          </a:p>
        </p:txBody>
      </p:sp>
      <p:pic>
        <p:nvPicPr>
          <p:cNvPr id="10" name="Picture 9">
            <a:extLst>
              <a:ext uri="{FF2B5EF4-FFF2-40B4-BE49-F238E27FC236}">
                <a16:creationId xmlns:a16="http://schemas.microsoft.com/office/drawing/2014/main" id="{882B8EC0-90BA-4BE0-B390-4AA0E2A9CD70}"/>
              </a:ext>
            </a:extLst>
          </p:cNvPr>
          <p:cNvPicPr>
            <a:picLocks noChangeAspect="1"/>
          </p:cNvPicPr>
          <p:nvPr userDrawn="1"/>
        </p:nvPicPr>
        <p:blipFill>
          <a:blip r:embed="rId2"/>
          <a:stretch>
            <a:fillRect/>
          </a:stretch>
        </p:blipFill>
        <p:spPr>
          <a:xfrm>
            <a:off x="0" y="0"/>
            <a:ext cx="688848" cy="6858000"/>
          </a:xfrm>
          <a:prstGeom prst="rect">
            <a:avLst/>
          </a:prstGeom>
        </p:spPr>
      </p:pic>
    </p:spTree>
    <p:extLst>
      <p:ext uri="{BB962C8B-B14F-4D97-AF65-F5344CB8AC3E}">
        <p14:creationId xmlns:p14="http://schemas.microsoft.com/office/powerpoint/2010/main" val="1565529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1A4AFB-30BF-4A40-B22A-11ECAE19810D}" type="datetime1">
              <a:rPr lang="en-US" smtClean="0"/>
              <a:t>8/19/2020</a:t>
            </a:fld>
            <a:endParaRPr lang="en-US"/>
          </a:p>
        </p:txBody>
      </p:sp>
      <p:sp>
        <p:nvSpPr>
          <p:cNvPr id="4" name="Footer Placeholder 3"/>
          <p:cNvSpPr>
            <a:spLocks noGrp="1"/>
          </p:cNvSpPr>
          <p:nvPr>
            <p:ph type="ftr" sz="quarter" idx="11"/>
          </p:nvPr>
        </p:nvSpPr>
        <p:spPr/>
        <p:txBody>
          <a:bodyPr/>
          <a:lstStyle/>
          <a:p>
            <a:r>
              <a:rPr lang="en-US"/>
              <a:t>Lupus Conversations Clinical Trials Popular Opinion Training Module 1 </a:t>
            </a:r>
          </a:p>
        </p:txBody>
      </p:sp>
      <p:sp>
        <p:nvSpPr>
          <p:cNvPr id="5" name="Slide Number Placeholder 4"/>
          <p:cNvSpPr>
            <a:spLocks noGrp="1"/>
          </p:cNvSpPr>
          <p:nvPr>
            <p:ph type="sldNum" sz="quarter" idx="12"/>
          </p:nvPr>
        </p:nvSpPr>
        <p:spPr/>
        <p:txBody>
          <a:bodyPr/>
          <a:lstStyle/>
          <a:p>
            <a:fld id="{FC6512E5-8803-4A9E-BEE9-80B6F85FD19A}" type="slidenum">
              <a:rPr lang="en-US" smtClean="0"/>
              <a:t>‹#›</a:t>
            </a:fld>
            <a:endParaRPr lang="en-US"/>
          </a:p>
        </p:txBody>
      </p:sp>
      <p:pic>
        <p:nvPicPr>
          <p:cNvPr id="6" name="Picture 5">
            <a:extLst>
              <a:ext uri="{FF2B5EF4-FFF2-40B4-BE49-F238E27FC236}">
                <a16:creationId xmlns:a16="http://schemas.microsoft.com/office/drawing/2014/main" id="{78D65DC9-8874-4548-BD4C-299C2B7A83B4}"/>
              </a:ext>
            </a:extLst>
          </p:cNvPr>
          <p:cNvPicPr>
            <a:picLocks noChangeAspect="1"/>
          </p:cNvPicPr>
          <p:nvPr userDrawn="1"/>
        </p:nvPicPr>
        <p:blipFill>
          <a:blip r:embed="rId2"/>
          <a:stretch>
            <a:fillRect/>
          </a:stretch>
        </p:blipFill>
        <p:spPr>
          <a:xfrm>
            <a:off x="0" y="0"/>
            <a:ext cx="688848" cy="6858000"/>
          </a:xfrm>
          <a:prstGeom prst="rect">
            <a:avLst/>
          </a:prstGeom>
        </p:spPr>
      </p:pic>
    </p:spTree>
    <p:extLst>
      <p:ext uri="{BB962C8B-B14F-4D97-AF65-F5344CB8AC3E}">
        <p14:creationId xmlns:p14="http://schemas.microsoft.com/office/powerpoint/2010/main" val="747134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A05B3-63DA-47B2-BD6A-443552854E98}" type="datetime1">
              <a:rPr lang="en-US" smtClean="0"/>
              <a:t>8/19/2020</a:t>
            </a:fld>
            <a:endParaRPr lang="en-US"/>
          </a:p>
        </p:txBody>
      </p:sp>
      <p:sp>
        <p:nvSpPr>
          <p:cNvPr id="3" name="Footer Placeholder 2"/>
          <p:cNvSpPr>
            <a:spLocks noGrp="1"/>
          </p:cNvSpPr>
          <p:nvPr>
            <p:ph type="ftr" sz="quarter" idx="11"/>
          </p:nvPr>
        </p:nvSpPr>
        <p:spPr/>
        <p:txBody>
          <a:bodyPr/>
          <a:lstStyle/>
          <a:p>
            <a:r>
              <a:rPr lang="en-US"/>
              <a:t>Lupus Conversations Clinical Trials Popular Opinion Training Module 1 </a:t>
            </a:r>
          </a:p>
        </p:txBody>
      </p:sp>
      <p:sp>
        <p:nvSpPr>
          <p:cNvPr id="4" name="Slide Number Placeholder 3"/>
          <p:cNvSpPr>
            <a:spLocks noGrp="1"/>
          </p:cNvSpPr>
          <p:nvPr>
            <p:ph type="sldNum" sz="quarter" idx="12"/>
          </p:nvPr>
        </p:nvSpPr>
        <p:spPr/>
        <p:txBody>
          <a:bodyPr/>
          <a:lstStyle/>
          <a:p>
            <a:fld id="{FC6512E5-8803-4A9E-BEE9-80B6F85FD19A}" type="slidenum">
              <a:rPr lang="en-US" smtClean="0"/>
              <a:t>‹#›</a:t>
            </a:fld>
            <a:endParaRPr lang="en-US"/>
          </a:p>
        </p:txBody>
      </p:sp>
    </p:spTree>
    <p:extLst>
      <p:ext uri="{BB962C8B-B14F-4D97-AF65-F5344CB8AC3E}">
        <p14:creationId xmlns:p14="http://schemas.microsoft.com/office/powerpoint/2010/main" val="195630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5C1087E-3FDE-490B-B0CC-8C0501F7C57E}" type="datetime1">
              <a:rPr lang="en-US" smtClean="0"/>
              <a:t>8/19/2020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FF3957C-D3D4-4AAA-858C-3E583FDA17FD}"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1815999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FAC32E8-C93C-47D9-BBC0-B4E2FD688F7B}" type="datetime1">
              <a:rPr lang="en-US" smtClean="0"/>
              <a:t>8/19/2020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Lupus Conversations Clinical Trials Popular Opinion Training Module 1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C6512E5-8803-4A9E-BEE9-80B6F85FD19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66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FBD840F-EE72-432E-A913-442DAE9701C3}" type="datetime1">
              <a:rPr lang="en-US" smtClean="0"/>
              <a:t>8/19/2020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Lupus Conversations Clinical Trials Popular Opinion Training Module 1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C6512E5-8803-4A9E-BEE9-80B6F85FD19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1891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D4BDD-BAE7-47E3-843F-ECDE9F9DE30F}" type="datetime1">
              <a:rPr lang="en-US" smtClean="0"/>
              <a:t>8/19/2020</a:t>
            </a:fld>
            <a:endParaRPr lang="en-US"/>
          </a:p>
        </p:txBody>
      </p:sp>
      <p:sp>
        <p:nvSpPr>
          <p:cNvPr id="5" name="Footer Placeholder 4"/>
          <p:cNvSpPr>
            <a:spLocks noGrp="1"/>
          </p:cNvSpPr>
          <p:nvPr>
            <p:ph type="ftr" sz="quarter" idx="11"/>
          </p:nvPr>
        </p:nvSpPr>
        <p:spPr/>
        <p:txBody>
          <a:bodyPr/>
          <a:lstStyle/>
          <a:p>
            <a:r>
              <a:rPr lang="en-US"/>
              <a:t>Lupus Conversations Clinical Trials Popular Opinion Training Module 1 </a:t>
            </a:r>
          </a:p>
        </p:txBody>
      </p:sp>
      <p:sp>
        <p:nvSpPr>
          <p:cNvPr id="6" name="Slide Number Placeholder 5"/>
          <p:cNvSpPr>
            <a:spLocks noGrp="1"/>
          </p:cNvSpPr>
          <p:nvPr>
            <p:ph type="sldNum" sz="quarter" idx="12"/>
          </p:nvPr>
        </p:nvSpPr>
        <p:spPr/>
        <p:txBody>
          <a:bodyPr/>
          <a:lstStyle/>
          <a:p>
            <a:fld id="{FC6512E5-8803-4A9E-BEE9-80B6F85FD19A}" type="slidenum">
              <a:rPr lang="en-US" smtClean="0"/>
              <a:t>‹#›</a:t>
            </a:fld>
            <a:endParaRPr lang="en-US"/>
          </a:p>
        </p:txBody>
      </p:sp>
    </p:spTree>
    <p:extLst>
      <p:ext uri="{BB962C8B-B14F-4D97-AF65-F5344CB8AC3E}">
        <p14:creationId xmlns:p14="http://schemas.microsoft.com/office/powerpoint/2010/main" val="2412811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934C1-8C3A-43E1-B8AC-826BFBD390BE}" type="datetime1">
              <a:rPr lang="en-US" smtClean="0"/>
              <a:t>8/19/2020</a:t>
            </a:fld>
            <a:endParaRPr lang="en-US"/>
          </a:p>
        </p:txBody>
      </p:sp>
      <p:sp>
        <p:nvSpPr>
          <p:cNvPr id="5" name="Footer Placeholder 4"/>
          <p:cNvSpPr>
            <a:spLocks noGrp="1"/>
          </p:cNvSpPr>
          <p:nvPr>
            <p:ph type="ftr" sz="quarter" idx="11"/>
          </p:nvPr>
        </p:nvSpPr>
        <p:spPr/>
        <p:txBody>
          <a:bodyPr/>
          <a:lstStyle/>
          <a:p>
            <a:r>
              <a:rPr lang="en-US"/>
              <a:t>Lupus Conversations Clinical Trials Popular Opinion Training Module 1 </a:t>
            </a:r>
          </a:p>
        </p:txBody>
      </p:sp>
      <p:sp>
        <p:nvSpPr>
          <p:cNvPr id="6" name="Slide Number Placeholder 5"/>
          <p:cNvSpPr>
            <a:spLocks noGrp="1"/>
          </p:cNvSpPr>
          <p:nvPr>
            <p:ph type="sldNum" sz="quarter" idx="12"/>
          </p:nvPr>
        </p:nvSpPr>
        <p:spPr/>
        <p:txBody>
          <a:bodyPr/>
          <a:lstStyle/>
          <a:p>
            <a:fld id="{FC6512E5-8803-4A9E-BEE9-80B6F85FD19A}" type="slidenum">
              <a:rPr lang="en-US" smtClean="0"/>
              <a:t>‹#›</a:t>
            </a:fld>
            <a:endParaRPr lang="en-US"/>
          </a:p>
        </p:txBody>
      </p:sp>
    </p:spTree>
    <p:extLst>
      <p:ext uri="{BB962C8B-B14F-4D97-AF65-F5344CB8AC3E}">
        <p14:creationId xmlns:p14="http://schemas.microsoft.com/office/powerpoint/2010/main" val="424253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4214F-0021-4D04-B208-7AD3F7944AAD}" type="datetime1">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363651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2B3C9-A127-44F0-A762-F6F5B1173B14}" type="datetime1">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269985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6D2C9-67BD-4BA0-8526-C6F55C4919EC}" type="datetime1">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145618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09A80-DC26-418E-BBFC-2A7FA6134FA9}" type="datetime1">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F3957C-D3D4-4AAA-858C-3E583FDA17FD}" type="slidenum">
              <a:rPr lang="en-US" smtClean="0"/>
              <a:t>‹#›</a:t>
            </a:fld>
            <a:endParaRPr lang="en-US" dirty="0"/>
          </a:p>
        </p:txBody>
      </p:sp>
    </p:spTree>
    <p:extLst>
      <p:ext uri="{BB962C8B-B14F-4D97-AF65-F5344CB8AC3E}">
        <p14:creationId xmlns:p14="http://schemas.microsoft.com/office/powerpoint/2010/main" val="518618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BBFCB9-D314-47BB-B99B-6B106E513DCA}" type="datetime1">
              <a:rPr lang="en-US" smtClean="0"/>
              <a:t>8/19/2020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F3957C-D3D4-4AAA-858C-3E583FDA17FD}"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75957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B03D9A3-A607-4197-A66A-08EE8DFEC6A9}" type="datetime1">
              <a:rPr lang="en-US" smtClean="0"/>
              <a:t>8/19/2020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F3957C-D3D4-4AAA-858C-3E583FDA17FD}"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055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1EBA27E-6636-45C5-B773-E287065C5443}" type="datetime1">
              <a:rPr lang="en-US" smtClean="0"/>
              <a:t>8/19/2020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FF3957C-D3D4-4AAA-858C-3E583FDA17FD}"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513862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1EBA27E-6636-45C5-B773-E287065C5443}" type="datetime1">
              <a:rPr lang="en-US" smtClean="0"/>
              <a:t>8/19/2020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FF3957C-D3D4-4AAA-858C-3E583FDA17FD}"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56446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E4FF0FC-F8F6-4860-BC93-35583E314220}" type="datetime1">
              <a:rPr lang="en-US" smtClean="0"/>
              <a:t>8/19/2020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Lupus Conversations Clinical Trials Popular Opinion Training Module 1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C6512E5-8803-4A9E-BEE9-80B6F85FD19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426998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bioethicsarchive.georgetown.edu/pcsbi/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c.gov/tuskegee/after.htm" TargetMode="External"/><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nationalacademies.org/hmd/~/media/Files/Report%20Files/2003/Unequal-Treatment-Confronting-Racial-and-Ethnic-Disparities-in-Health-Care/PatientversionFINAL.pdf" TargetMode="External"/><Relationship Id="rId2" Type="http://schemas.openxmlformats.org/officeDocument/2006/relationships/hyperlink" Target="http://www.cdc.gov/minorityhealth/index.html" TargetMode="External"/><Relationship Id="rId1" Type="http://schemas.openxmlformats.org/officeDocument/2006/relationships/slideLayout" Target="../slideLayouts/slideLayout2.xml"/><Relationship Id="rId4" Type="http://schemas.openxmlformats.org/officeDocument/2006/relationships/hyperlink" Target="http://www.cdc/gov/tuskege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rriam-webster.com/dictionary/ra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NhcY6fTyB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E0FF-F378-47E9-AE98-C4664B89DB44}"/>
              </a:ext>
            </a:extLst>
          </p:cNvPr>
          <p:cNvSpPr>
            <a:spLocks noGrp="1"/>
          </p:cNvSpPr>
          <p:nvPr>
            <p:ph type="ctrTitle"/>
          </p:nvPr>
        </p:nvSpPr>
        <p:spPr>
          <a:xfrm>
            <a:off x="829294" y="1068779"/>
            <a:ext cx="10470077" cy="3230089"/>
          </a:xfrm>
        </p:spPr>
        <p:txBody>
          <a:bodyPr>
            <a:normAutofit/>
          </a:bodyPr>
          <a:lstStyle/>
          <a:p>
            <a:pPr algn="ctr"/>
            <a:r>
              <a:rPr lang="en-US" b="1" dirty="0"/>
              <a:t>History of Racism and Clinical Trials</a:t>
            </a:r>
          </a:p>
        </p:txBody>
      </p:sp>
      <p:sp>
        <p:nvSpPr>
          <p:cNvPr id="3" name="Slide Number Placeholder 2">
            <a:extLst>
              <a:ext uri="{FF2B5EF4-FFF2-40B4-BE49-F238E27FC236}">
                <a16:creationId xmlns:a16="http://schemas.microsoft.com/office/drawing/2014/main" id="{79F97CAB-2AAF-46E6-B3F3-62D23FCA14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3957C-D3D4-4AAA-858C-3E583FDA17FD}" type="slidenum">
              <a:rPr kumimoji="0" lang="en-US" sz="1200" b="0" i="0" u="none" strike="noStrike" kern="1200" cap="none" spc="0" normalizeH="0" baseline="0" noProof="0" smtClean="0">
                <a:ln>
                  <a:noFill/>
                </a:ln>
                <a:solidFill>
                  <a:srgbClr val="632E62"/>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r>
              <a:rPr kumimoji="0" lang="en-US" sz="1200" b="0" i="0" u="none" strike="noStrike" kern="1200" cap="none" spc="0" normalizeH="0" baseline="0" noProof="0" dirty="0">
                <a:ln>
                  <a:noFill/>
                </a:ln>
                <a:solidFill>
                  <a:srgbClr val="632E62"/>
                </a:solidFill>
                <a:effectLst/>
                <a:uLnTx/>
                <a:uFillTx/>
                <a:latin typeface="Franklin Gothic Book" panose="020B0503020102020204"/>
                <a:ea typeface="+mn-ea"/>
                <a:cs typeface="+mn-cs"/>
              </a:rPr>
              <a:t> of 18</a:t>
            </a:r>
          </a:p>
        </p:txBody>
      </p:sp>
      <p:sp>
        <p:nvSpPr>
          <p:cNvPr id="6" name="Title 1">
            <a:extLst>
              <a:ext uri="{FF2B5EF4-FFF2-40B4-BE49-F238E27FC236}">
                <a16:creationId xmlns:a16="http://schemas.microsoft.com/office/drawing/2014/main" id="{C0B5EBF3-919B-4697-A09B-CE7951460982}"/>
              </a:ext>
            </a:extLst>
          </p:cNvPr>
          <p:cNvSpPr txBox="1">
            <a:spLocks/>
          </p:cNvSpPr>
          <p:nvPr/>
        </p:nvSpPr>
        <p:spPr>
          <a:xfrm>
            <a:off x="160887" y="4609439"/>
            <a:ext cx="11290630" cy="83227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632E62"/>
                </a:solidFill>
                <a:effectLst/>
                <a:uLnTx/>
                <a:uFillTx/>
                <a:latin typeface="Franklin Gothic Book" panose="020B0503020102020204"/>
                <a:ea typeface="+mj-ea"/>
                <a:cs typeface="+mj-cs"/>
              </a:rPr>
              <a:t>Boston Team: </a:t>
            </a:r>
            <a:r>
              <a:rPr kumimoji="0" lang="en-US" sz="1600" b="0" i="0" u="none" strike="noStrike" kern="1200" cap="none" spc="0" normalizeH="0" baseline="0" noProof="0" dirty="0">
                <a:ln>
                  <a:noFill/>
                </a:ln>
                <a:solidFill>
                  <a:srgbClr val="632E62"/>
                </a:solidFill>
                <a:effectLst/>
                <a:uLnTx/>
                <a:uFillTx/>
                <a:latin typeface="Franklin Gothic Book" panose="020B0503020102020204"/>
                <a:ea typeface="+mj-ea"/>
                <a:cs typeface="+mj-cs"/>
              </a:rPr>
              <a:t>Candace Feldman, MD, ScD; Jessica Williams, MD, MPH; Elmer Freeman (CCHERS), Kreager Taber, BA</a:t>
            </a:r>
          </a:p>
          <a:p>
            <a:pPr>
              <a:defRPr/>
            </a:pPr>
            <a:r>
              <a:rPr kumimoji="0" lang="en-US" sz="1600" b="1" i="0" u="none" strike="noStrike" kern="1200" cap="none" spc="0" normalizeH="0" baseline="0" noProof="0" dirty="0">
                <a:ln>
                  <a:noFill/>
                </a:ln>
                <a:solidFill>
                  <a:srgbClr val="632E62"/>
                </a:solidFill>
                <a:effectLst/>
                <a:uLnTx/>
                <a:uFillTx/>
                <a:latin typeface="Franklin Gothic Book" panose="020B0503020102020204"/>
                <a:ea typeface="+mj-ea"/>
                <a:cs typeface="+mj-cs"/>
              </a:rPr>
              <a:t>Chicago Team</a:t>
            </a:r>
            <a:r>
              <a:rPr kumimoji="0" lang="en-US" sz="1600" b="0" i="0" u="none" strike="noStrike" kern="1200" cap="none" spc="0" normalizeH="0" baseline="0" noProof="0" dirty="0">
                <a:ln>
                  <a:noFill/>
                </a:ln>
                <a:solidFill>
                  <a:srgbClr val="632E62"/>
                </a:solidFill>
                <a:effectLst/>
                <a:uLnTx/>
                <a:uFillTx/>
                <a:latin typeface="Franklin Gothic Book" panose="020B0503020102020204"/>
                <a:ea typeface="+mj-ea"/>
                <a:cs typeface="+mj-cs"/>
              </a:rPr>
              <a:t>: Rosalind Ramsey-Goldman, MD, DrPH, Patricia Canessa, PhD, Karen Mancera-Cuevas MS, MPH, CHES; </a:t>
            </a:r>
          </a:p>
          <a:p>
            <a:pPr>
              <a:defRPr/>
            </a:pPr>
            <a:r>
              <a:rPr lang="en-US" sz="1600" dirty="0"/>
              <a:t>Holly Milaeger, MPH</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632E62"/>
              </a:solidFill>
              <a:effectLst/>
              <a:uLnTx/>
              <a:uFillTx/>
              <a:latin typeface="Franklin Gothic Book" panose="020B0503020102020204"/>
              <a:ea typeface="+mj-ea"/>
              <a:cs typeface="+mj-cs"/>
            </a:endParaRPr>
          </a:p>
        </p:txBody>
      </p:sp>
      <p:sp>
        <p:nvSpPr>
          <p:cNvPr id="7" name="Title 1">
            <a:extLst>
              <a:ext uri="{FF2B5EF4-FFF2-40B4-BE49-F238E27FC236}">
                <a16:creationId xmlns:a16="http://schemas.microsoft.com/office/drawing/2014/main" id="{4034FDA5-B31F-4ACD-9575-D14D4DC72B5A}"/>
              </a:ext>
            </a:extLst>
          </p:cNvPr>
          <p:cNvSpPr txBox="1">
            <a:spLocks/>
          </p:cNvSpPr>
          <p:nvPr/>
        </p:nvSpPr>
        <p:spPr>
          <a:xfrm>
            <a:off x="160887" y="5549153"/>
            <a:ext cx="9359631" cy="657225"/>
          </a:xfrm>
          <a:prstGeom prst="rect">
            <a:avLst/>
          </a:prstGeom>
        </p:spPr>
        <p:txBody>
          <a:bodyPr vert="horz" lIns="91440" tIns="45720" rIns="91440" bIns="45720" rtlCol="0" anchor="t">
            <a:normAutofit fontScale="9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632E62"/>
                </a:solidFill>
                <a:effectLst/>
                <a:uLnTx/>
                <a:uFillTx/>
                <a:latin typeface="Franklin Gothic Book" panose="020B0503020102020204"/>
                <a:ea typeface="+mj-ea"/>
                <a:cs typeface="+mj-cs"/>
              </a:rPr>
              <a:t>Funding: This work was funded by the Department of Health and Human Services, Public Health Service, Office of Minority Health Grant #1 CPIMP171141-01-00 and #1 CPIMP18116801-00</a:t>
            </a:r>
          </a:p>
        </p:txBody>
      </p:sp>
    </p:spTree>
    <p:extLst>
      <p:ext uri="{BB962C8B-B14F-4D97-AF65-F5344CB8AC3E}">
        <p14:creationId xmlns:p14="http://schemas.microsoft.com/office/powerpoint/2010/main" val="51804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CDBE-FD81-46BA-9DCE-A4C4D42DDC19}"/>
              </a:ext>
            </a:extLst>
          </p:cNvPr>
          <p:cNvSpPr>
            <a:spLocks noGrp="1"/>
          </p:cNvSpPr>
          <p:nvPr>
            <p:ph type="title"/>
          </p:nvPr>
        </p:nvSpPr>
        <p:spPr>
          <a:xfrm>
            <a:off x="640080" y="639704"/>
            <a:ext cx="3299579" cy="5577840"/>
          </a:xfrm>
        </p:spPr>
        <p:txBody>
          <a:bodyPr anchor="ctr">
            <a:normAutofit/>
          </a:bodyPr>
          <a:lstStyle/>
          <a:p>
            <a:pPr algn="ctr"/>
            <a:r>
              <a:rPr lang="en-US" b="1" dirty="0"/>
              <a:t>Clinical Trials Focus Groups: Thoughts on Race</a:t>
            </a:r>
          </a:p>
        </p:txBody>
      </p:sp>
      <p:graphicFrame>
        <p:nvGraphicFramePr>
          <p:cNvPr id="5" name="Content Placeholder 2">
            <a:extLst>
              <a:ext uri="{FF2B5EF4-FFF2-40B4-BE49-F238E27FC236}">
                <a16:creationId xmlns:a16="http://schemas.microsoft.com/office/drawing/2014/main" id="{52397DFB-228D-4387-8DA6-99A5CCB9CB62}"/>
              </a:ext>
            </a:extLst>
          </p:cNvPr>
          <p:cNvGraphicFramePr>
            <a:graphicFrameLocks noGrp="1"/>
          </p:cNvGraphicFramePr>
          <p:nvPr>
            <p:ph idx="1"/>
            <p:extLst>
              <p:ext uri="{D42A27DB-BD31-4B8C-83A1-F6EECF244321}">
                <p14:modId xmlns:p14="http://schemas.microsoft.com/office/powerpoint/2010/main" val="331904182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53DD682-FE4B-4457-9A04-45265D537F52}"/>
              </a:ext>
            </a:extLst>
          </p:cNvPr>
          <p:cNvSpPr>
            <a:spLocks noGrp="1"/>
          </p:cNvSpPr>
          <p:nvPr>
            <p:ph type="sldNum" sz="quarter" idx="12"/>
          </p:nvPr>
        </p:nvSpPr>
        <p:spPr/>
        <p:txBody>
          <a:bodyPr/>
          <a:lstStyle/>
          <a:p>
            <a:fld id="{1FF3957C-D3D4-4AAA-858C-3E583FDA17FD}" type="slidenum">
              <a:rPr lang="en-US" smtClean="0"/>
              <a:t>10</a:t>
            </a:fld>
            <a:r>
              <a:rPr lang="en-US" dirty="0"/>
              <a:t> of 18</a:t>
            </a:r>
          </a:p>
        </p:txBody>
      </p:sp>
    </p:spTree>
    <p:extLst>
      <p:ext uri="{BB962C8B-B14F-4D97-AF65-F5344CB8AC3E}">
        <p14:creationId xmlns:p14="http://schemas.microsoft.com/office/powerpoint/2010/main" val="155255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CDBE-FD81-46BA-9DCE-A4C4D42DDC19}"/>
              </a:ext>
            </a:extLst>
          </p:cNvPr>
          <p:cNvSpPr>
            <a:spLocks noGrp="1"/>
          </p:cNvSpPr>
          <p:nvPr>
            <p:ph type="title"/>
          </p:nvPr>
        </p:nvSpPr>
        <p:spPr>
          <a:xfrm>
            <a:off x="5100824" y="685800"/>
            <a:ext cx="6176776" cy="1485900"/>
          </a:xfrm>
        </p:spPr>
        <p:txBody>
          <a:bodyPr>
            <a:normAutofit/>
          </a:bodyPr>
          <a:lstStyle/>
          <a:p>
            <a:r>
              <a:rPr lang="en-US" sz="4100" b="1"/>
              <a:t>Clinical Trials Focus Groups: Thoughts on Race</a:t>
            </a:r>
          </a:p>
        </p:txBody>
      </p:sp>
      <p:sp>
        <p:nvSpPr>
          <p:cNvPr id="3" name="Content Placeholder 2">
            <a:extLst>
              <a:ext uri="{FF2B5EF4-FFF2-40B4-BE49-F238E27FC236}">
                <a16:creationId xmlns:a16="http://schemas.microsoft.com/office/drawing/2014/main" id="{1CA06844-4185-4488-AC19-8B1DB7EF290E}"/>
              </a:ext>
            </a:extLst>
          </p:cNvPr>
          <p:cNvSpPr>
            <a:spLocks noGrp="1"/>
          </p:cNvSpPr>
          <p:nvPr>
            <p:ph idx="1"/>
          </p:nvPr>
        </p:nvSpPr>
        <p:spPr>
          <a:xfrm>
            <a:off x="5100823" y="2286000"/>
            <a:ext cx="6915165" cy="4204952"/>
          </a:xfrm>
        </p:spPr>
        <p:txBody>
          <a:bodyPr>
            <a:normAutofit/>
          </a:bodyPr>
          <a:lstStyle/>
          <a:p>
            <a:r>
              <a:rPr lang="en-US" dirty="0"/>
              <a:t> “For me that [the race of the researcher] doesn’t matter. I just want to know that the person is truthful…if the person seems truthful and open and whatever, that’s fine.”</a:t>
            </a:r>
          </a:p>
          <a:p>
            <a:pPr marL="0" indent="0">
              <a:buNone/>
            </a:pPr>
            <a:r>
              <a:rPr lang="en-US" dirty="0"/>
              <a:t> </a:t>
            </a:r>
          </a:p>
          <a:p>
            <a:r>
              <a:rPr lang="en-US" dirty="0"/>
              <a:t> “It’s needed. It’s needed. It’s needed. Because every time you look around, they’re always doing cancer research. Lupus is just as prevalent out there as cancer. It’s mainly in our community…the Black community.”</a:t>
            </a:r>
          </a:p>
          <a:p>
            <a:endParaRPr lang="en-US" dirty="0"/>
          </a:p>
          <a:p>
            <a:r>
              <a:rPr lang="en-US" dirty="0"/>
              <a:t>“It’s a catch 22.  We’re more predominantly affected.  If we don’t participate in trials that benefit us, even more of us will be affected.”</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0" name="Slide Number Placeholder 9">
            <a:extLst>
              <a:ext uri="{FF2B5EF4-FFF2-40B4-BE49-F238E27FC236}">
                <a16:creationId xmlns:a16="http://schemas.microsoft.com/office/drawing/2014/main" id="{8ED2535A-5D1B-463F-9E44-64C2F414A7C5}"/>
              </a:ext>
            </a:extLst>
          </p:cNvPr>
          <p:cNvSpPr>
            <a:spLocks noGrp="1"/>
          </p:cNvSpPr>
          <p:nvPr>
            <p:ph type="sldNum" sz="quarter" idx="12"/>
          </p:nvPr>
        </p:nvSpPr>
        <p:spPr/>
        <p:txBody>
          <a:bodyPr/>
          <a:lstStyle/>
          <a:p>
            <a:fld id="{1FF3957C-D3D4-4AAA-858C-3E583FDA17FD}" type="slidenum">
              <a:rPr lang="en-US" smtClean="0"/>
              <a:t>11</a:t>
            </a:fld>
            <a:r>
              <a:rPr lang="en-US" dirty="0"/>
              <a:t> of 18</a:t>
            </a:r>
          </a:p>
        </p:txBody>
      </p:sp>
      <p:pic>
        <p:nvPicPr>
          <p:cNvPr id="9" name="Graphic 8" descr="Group success">
            <a:extLst>
              <a:ext uri="{FF2B5EF4-FFF2-40B4-BE49-F238E27FC236}">
                <a16:creationId xmlns:a16="http://schemas.microsoft.com/office/drawing/2014/main" id="{683DB53A-3292-4A11-9177-C8C46169EB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5135" y="643467"/>
            <a:ext cx="1749777" cy="1749777"/>
          </a:xfrm>
          <a:prstGeom prst="rect">
            <a:avLst/>
          </a:prstGeom>
          <a:ln>
            <a:noFill/>
          </a:ln>
          <a:effectLst/>
        </p:spPr>
      </p:pic>
      <p:pic>
        <p:nvPicPr>
          <p:cNvPr id="5" name="Graphic 4" descr="Medical">
            <a:extLst>
              <a:ext uri="{FF2B5EF4-FFF2-40B4-BE49-F238E27FC236}">
                <a16:creationId xmlns:a16="http://schemas.microsoft.com/office/drawing/2014/main" id="{95ADA96C-74E9-4AFB-BF5A-FDB61E96D8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8899" y="2554112"/>
            <a:ext cx="1749776" cy="1749776"/>
          </a:xfrm>
          <a:prstGeom prst="rect">
            <a:avLst/>
          </a:prstGeom>
          <a:ln>
            <a:noFill/>
          </a:ln>
          <a:effectLst/>
        </p:spPr>
      </p:pic>
      <p:pic>
        <p:nvPicPr>
          <p:cNvPr id="7" name="Graphic 6" descr="Medicine">
            <a:extLst>
              <a:ext uri="{FF2B5EF4-FFF2-40B4-BE49-F238E27FC236}">
                <a16:creationId xmlns:a16="http://schemas.microsoft.com/office/drawing/2014/main" id="{80FFB375-790D-4952-9224-2103DE0E62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8900" y="4464756"/>
            <a:ext cx="1749776" cy="1749776"/>
          </a:xfrm>
          <a:prstGeom prst="rect">
            <a:avLst/>
          </a:prstGeom>
        </p:spPr>
      </p:pic>
    </p:spTree>
    <p:extLst>
      <p:ext uri="{BB962C8B-B14F-4D97-AF65-F5344CB8AC3E}">
        <p14:creationId xmlns:p14="http://schemas.microsoft.com/office/powerpoint/2010/main" val="46974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2BE5-C961-4B0F-80BF-446A84AC5B91}"/>
              </a:ext>
            </a:extLst>
          </p:cNvPr>
          <p:cNvSpPr>
            <a:spLocks noGrp="1"/>
          </p:cNvSpPr>
          <p:nvPr>
            <p:ph type="title"/>
          </p:nvPr>
        </p:nvSpPr>
        <p:spPr>
          <a:xfrm>
            <a:off x="784743" y="685800"/>
            <a:ext cx="5793475" cy="1485900"/>
          </a:xfrm>
        </p:spPr>
        <p:txBody>
          <a:bodyPr>
            <a:normAutofit/>
          </a:bodyPr>
          <a:lstStyle/>
          <a:p>
            <a:r>
              <a:rPr lang="en-US" b="1" dirty="0"/>
              <a:t>Safeguards to Prevent Racism in Clinical Trials</a:t>
            </a:r>
            <a:endParaRPr lang="en-US" b="1"/>
          </a:p>
        </p:txBody>
      </p:sp>
      <p:sp>
        <p:nvSpPr>
          <p:cNvPr id="3" name="Content Placeholder 2">
            <a:extLst>
              <a:ext uri="{FF2B5EF4-FFF2-40B4-BE49-F238E27FC236}">
                <a16:creationId xmlns:a16="http://schemas.microsoft.com/office/drawing/2014/main" id="{5AF935A2-D076-4BB9-8673-C8F9BBF42B43}"/>
              </a:ext>
            </a:extLst>
          </p:cNvPr>
          <p:cNvSpPr>
            <a:spLocks noGrp="1"/>
          </p:cNvSpPr>
          <p:nvPr>
            <p:ph idx="1"/>
          </p:nvPr>
        </p:nvSpPr>
        <p:spPr>
          <a:xfrm>
            <a:off x="784743" y="2286000"/>
            <a:ext cx="5793475" cy="3581400"/>
          </a:xfrm>
        </p:spPr>
        <p:txBody>
          <a:bodyPr>
            <a:normAutofit/>
          </a:bodyPr>
          <a:lstStyle/>
          <a:p>
            <a:r>
              <a:rPr lang="en-US" u="sng"/>
              <a:t>1974 National Research Act:</a:t>
            </a:r>
          </a:p>
          <a:p>
            <a:pPr lvl="1"/>
            <a:r>
              <a:rPr lang="en-US"/>
              <a:t>Voluntary informed consent </a:t>
            </a:r>
          </a:p>
          <a:p>
            <a:pPr lvl="1"/>
            <a:endParaRPr lang="en-US"/>
          </a:p>
          <a:p>
            <a:pPr lvl="1"/>
            <a:r>
              <a:rPr lang="en-US"/>
              <a:t>Institutional Review Boards</a:t>
            </a:r>
          </a:p>
          <a:p>
            <a:pPr lvl="1"/>
            <a:endParaRPr lang="en-US"/>
          </a:p>
          <a:p>
            <a:pPr lvl="1"/>
            <a:r>
              <a:rPr lang="en-US"/>
              <a:t>Federal oversight</a:t>
            </a:r>
          </a:p>
          <a:p>
            <a:pPr lvl="2"/>
            <a:r>
              <a:rPr lang="en-US"/>
              <a:t>Presidential Commission for the Study of Bioethical Issues </a:t>
            </a:r>
          </a:p>
        </p:txBody>
      </p:sp>
      <p:sp>
        <p:nvSpPr>
          <p:cNvPr id="10" name="Slide Number Placeholder 9">
            <a:extLst>
              <a:ext uri="{FF2B5EF4-FFF2-40B4-BE49-F238E27FC236}">
                <a16:creationId xmlns:a16="http://schemas.microsoft.com/office/drawing/2014/main" id="{014BC42E-1220-44A4-8515-D571EF44987D}"/>
              </a:ext>
            </a:extLst>
          </p:cNvPr>
          <p:cNvSpPr>
            <a:spLocks noGrp="1"/>
          </p:cNvSpPr>
          <p:nvPr>
            <p:ph type="sldNum" sz="quarter" idx="12"/>
          </p:nvPr>
        </p:nvSpPr>
        <p:spPr/>
        <p:txBody>
          <a:bodyPr/>
          <a:lstStyle/>
          <a:p>
            <a:fld id="{1FF3957C-D3D4-4AAA-858C-3E583FDA17FD}" type="slidenum">
              <a:rPr lang="en-US" smtClean="0"/>
              <a:t>12</a:t>
            </a:fld>
            <a:r>
              <a:rPr lang="en-US" dirty="0"/>
              <a:t> of 18</a:t>
            </a:r>
          </a:p>
        </p:txBody>
      </p:sp>
      <p:pic>
        <p:nvPicPr>
          <p:cNvPr id="9" name="Graphic 8" descr="List">
            <a:extLst>
              <a:ext uri="{FF2B5EF4-FFF2-40B4-BE49-F238E27FC236}">
                <a16:creationId xmlns:a16="http://schemas.microsoft.com/office/drawing/2014/main" id="{708AB8EB-CEAE-406D-B3CB-6CE286584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9579" y="643467"/>
            <a:ext cx="2705100" cy="2705100"/>
          </a:xfrm>
          <a:prstGeom prst="rect">
            <a:avLst/>
          </a:prstGeom>
          <a:ln>
            <a:noFill/>
          </a:ln>
          <a:effectLst/>
        </p:spPr>
      </p:pic>
      <p:pic>
        <p:nvPicPr>
          <p:cNvPr id="4" name="Picture 3">
            <a:extLst>
              <a:ext uri="{FF2B5EF4-FFF2-40B4-BE49-F238E27FC236}">
                <a16:creationId xmlns:a16="http://schemas.microsoft.com/office/drawing/2014/main" id="{C8321F4D-7084-468B-A11B-11EB2965FE2E}"/>
              </a:ext>
            </a:extLst>
          </p:cNvPr>
          <p:cNvPicPr>
            <a:picLocks noChangeAspect="1"/>
          </p:cNvPicPr>
          <p:nvPr/>
        </p:nvPicPr>
        <p:blipFill>
          <a:blip r:embed="rId5"/>
          <a:stretch>
            <a:fillRect/>
          </a:stretch>
        </p:blipFill>
        <p:spPr>
          <a:xfrm>
            <a:off x="8037090" y="4385100"/>
            <a:ext cx="3730079" cy="953767"/>
          </a:xfrm>
          <a:prstGeom prst="rect">
            <a:avLst/>
          </a:prstGeom>
          <a:ln>
            <a:noFill/>
          </a:ln>
          <a:effectLst/>
        </p:spPr>
      </p:pic>
      <p:sp>
        <p:nvSpPr>
          <p:cNvPr id="5" name="TextBox 4">
            <a:extLst>
              <a:ext uri="{FF2B5EF4-FFF2-40B4-BE49-F238E27FC236}">
                <a16:creationId xmlns:a16="http://schemas.microsoft.com/office/drawing/2014/main" id="{6A4AD539-341C-4794-A452-BBDB55F949AF}"/>
              </a:ext>
            </a:extLst>
          </p:cNvPr>
          <p:cNvSpPr txBox="1"/>
          <p:nvPr/>
        </p:nvSpPr>
        <p:spPr>
          <a:xfrm>
            <a:off x="8805888" y="5867400"/>
            <a:ext cx="4897581" cy="769441"/>
          </a:xfrm>
          <a:prstGeom prst="rect">
            <a:avLst/>
          </a:prstGeom>
          <a:noFill/>
        </p:spPr>
        <p:txBody>
          <a:bodyPr wrap="square" rtlCol="0">
            <a:spAutoFit/>
          </a:bodyPr>
          <a:lstStyle/>
          <a:p>
            <a:pPr>
              <a:spcAft>
                <a:spcPts val="600"/>
              </a:spcAft>
            </a:pPr>
            <a:r>
              <a:rPr lang="en-US" sz="800" dirty="0">
                <a:hlinkClick r:id="rId6"/>
              </a:rPr>
              <a:t>https://www.cdc.gov/tuskegee/after.htm</a:t>
            </a:r>
            <a:endParaRPr lang="en-US" sz="800" dirty="0"/>
          </a:p>
          <a:p>
            <a:pPr>
              <a:spcAft>
                <a:spcPts val="600"/>
              </a:spcAft>
            </a:pPr>
            <a:r>
              <a:rPr lang="en-US" sz="800" dirty="0">
                <a:hlinkClick r:id="rId7"/>
              </a:rPr>
              <a:t>https://bioethicsarchive.georgetown.edu/pcsbi/index.html</a:t>
            </a:r>
            <a:endParaRPr lang="en-US" sz="800" dirty="0"/>
          </a:p>
          <a:p>
            <a:pPr>
              <a:spcAft>
                <a:spcPts val="600"/>
              </a:spcAft>
            </a:pPr>
            <a:endParaRPr lang="en-US" dirty="0"/>
          </a:p>
        </p:txBody>
      </p:sp>
    </p:spTree>
    <p:extLst>
      <p:ext uri="{BB962C8B-B14F-4D97-AF65-F5344CB8AC3E}">
        <p14:creationId xmlns:p14="http://schemas.microsoft.com/office/powerpoint/2010/main" val="244489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3B0-5805-49D6-AA1E-63907A49E96C}"/>
              </a:ext>
            </a:extLst>
          </p:cNvPr>
          <p:cNvSpPr>
            <a:spLocks noGrp="1"/>
          </p:cNvSpPr>
          <p:nvPr>
            <p:ph type="title"/>
          </p:nvPr>
        </p:nvSpPr>
        <p:spPr>
          <a:xfrm>
            <a:off x="730214" y="149596"/>
            <a:ext cx="11408228" cy="1485900"/>
          </a:xfrm>
        </p:spPr>
        <p:txBody>
          <a:bodyPr/>
          <a:lstStyle/>
          <a:p>
            <a:pPr algn="ctr"/>
            <a:r>
              <a:rPr lang="en-US" b="1" dirty="0"/>
              <a:t>Non-White People are Under-Represented in Clinical Trials</a:t>
            </a:r>
          </a:p>
        </p:txBody>
      </p:sp>
      <p:sp>
        <p:nvSpPr>
          <p:cNvPr id="3" name="Content Placeholder 2">
            <a:extLst>
              <a:ext uri="{FF2B5EF4-FFF2-40B4-BE49-F238E27FC236}">
                <a16:creationId xmlns:a16="http://schemas.microsoft.com/office/drawing/2014/main" id="{AD710701-6E03-4023-95FE-218A69FF956A}"/>
              </a:ext>
            </a:extLst>
          </p:cNvPr>
          <p:cNvSpPr>
            <a:spLocks noGrp="1"/>
          </p:cNvSpPr>
          <p:nvPr>
            <p:ph idx="1"/>
          </p:nvPr>
        </p:nvSpPr>
        <p:spPr>
          <a:xfrm>
            <a:off x="687298" y="2248989"/>
            <a:ext cx="4902623" cy="4213784"/>
          </a:xfrm>
        </p:spPr>
        <p:txBody>
          <a:bodyPr/>
          <a:lstStyle/>
          <a:p>
            <a:r>
              <a:rPr lang="en-US" sz="2000" dirty="0"/>
              <a:t>43% of people with lupus are Black, but only 14% of lupus clinical trial participants are Black </a:t>
            </a:r>
          </a:p>
          <a:p>
            <a:endParaRPr lang="en-US" sz="2000" dirty="0"/>
          </a:p>
          <a:p>
            <a:r>
              <a:rPr lang="en-US" sz="2000" dirty="0"/>
              <a:t>Why is this the case?</a:t>
            </a:r>
          </a:p>
          <a:p>
            <a:pPr lvl="1"/>
            <a:r>
              <a:rPr lang="en-US" sz="1800" dirty="0"/>
              <a:t>Mistrust of physicians and researchers</a:t>
            </a:r>
          </a:p>
          <a:p>
            <a:pPr lvl="1"/>
            <a:r>
              <a:rPr lang="en-US" sz="1800" dirty="0"/>
              <a:t>Lack of authentic academic-community partnerships</a:t>
            </a:r>
          </a:p>
          <a:p>
            <a:pPr lvl="1"/>
            <a:r>
              <a:rPr lang="en-US" sz="1800" dirty="0"/>
              <a:t>Strict inclusion criteria </a:t>
            </a: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DBA0BC-F6E6-46E7-A83D-C2694730D23B}"/>
              </a:ext>
            </a:extLst>
          </p:cNvPr>
          <p:cNvSpPr>
            <a:spLocks noGrp="1"/>
          </p:cNvSpPr>
          <p:nvPr>
            <p:ph type="sldNum" sz="quarter" idx="12"/>
          </p:nvPr>
        </p:nvSpPr>
        <p:spPr/>
        <p:txBody>
          <a:bodyPr/>
          <a:lstStyle/>
          <a:p>
            <a:fld id="{1FF3957C-D3D4-4AAA-858C-3E583FDA17FD}" type="slidenum">
              <a:rPr lang="en-US" smtClean="0"/>
              <a:t>13</a:t>
            </a:fld>
            <a:r>
              <a:rPr lang="en-US" dirty="0"/>
              <a:t> of 18</a:t>
            </a:r>
          </a:p>
        </p:txBody>
      </p:sp>
      <p:sp>
        <p:nvSpPr>
          <p:cNvPr id="5" name="TextBox 4">
            <a:extLst>
              <a:ext uri="{FF2B5EF4-FFF2-40B4-BE49-F238E27FC236}">
                <a16:creationId xmlns:a16="http://schemas.microsoft.com/office/drawing/2014/main" id="{1DF2228F-CE08-4C8A-80D3-46AF84B6761A}"/>
              </a:ext>
            </a:extLst>
          </p:cNvPr>
          <p:cNvSpPr txBox="1"/>
          <p:nvPr/>
        </p:nvSpPr>
        <p:spPr>
          <a:xfrm>
            <a:off x="7291450" y="6209893"/>
            <a:ext cx="3900569" cy="338554"/>
          </a:xfrm>
          <a:prstGeom prst="rect">
            <a:avLst/>
          </a:prstGeom>
          <a:noFill/>
        </p:spPr>
        <p:txBody>
          <a:bodyPr wrap="square" rtlCol="0">
            <a:spAutoFit/>
          </a:bodyPr>
          <a:lstStyle/>
          <a:p>
            <a:r>
              <a:rPr lang="en-US" sz="800" dirty="0"/>
              <a:t>Falasinnu T et al, Curr Rheumatol Rep. 2018 Mar 17;20(4):20.</a:t>
            </a:r>
          </a:p>
          <a:p>
            <a:r>
              <a:rPr lang="en-US" sz="800" dirty="0"/>
              <a:t>Lima K et al, Arthritis Care Res (Hoboken). 2019 Jul 26.</a:t>
            </a:r>
          </a:p>
        </p:txBody>
      </p:sp>
      <p:pic>
        <p:nvPicPr>
          <p:cNvPr id="6" name="Content Placeholder 6">
            <a:extLst>
              <a:ext uri="{FF2B5EF4-FFF2-40B4-BE49-F238E27FC236}">
                <a16:creationId xmlns:a16="http://schemas.microsoft.com/office/drawing/2014/main" id="{DE5A2EA8-79A2-4B1A-A3EF-91B2065F0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357" y="2248989"/>
            <a:ext cx="5264771" cy="3760551"/>
          </a:xfrm>
          <a:prstGeom prst="rect">
            <a:avLst/>
          </a:prstGeom>
        </p:spPr>
      </p:pic>
      <p:sp>
        <p:nvSpPr>
          <p:cNvPr id="7" name="TextBox 6">
            <a:extLst>
              <a:ext uri="{FF2B5EF4-FFF2-40B4-BE49-F238E27FC236}">
                <a16:creationId xmlns:a16="http://schemas.microsoft.com/office/drawing/2014/main" id="{27E9E110-FC43-4131-BFBA-753DB8E16C75}"/>
              </a:ext>
            </a:extLst>
          </p:cNvPr>
          <p:cNvSpPr txBox="1"/>
          <p:nvPr/>
        </p:nvSpPr>
        <p:spPr>
          <a:xfrm>
            <a:off x="6091428" y="2388946"/>
            <a:ext cx="685800" cy="369332"/>
          </a:xfrm>
          <a:prstGeom prst="rect">
            <a:avLst/>
          </a:prstGeom>
          <a:noFill/>
        </p:spPr>
        <p:txBody>
          <a:bodyPr wrap="square" rtlCol="0">
            <a:spAutoFit/>
          </a:bodyPr>
          <a:lstStyle/>
          <a:p>
            <a:r>
              <a:rPr lang="en-US" dirty="0">
                <a:solidFill>
                  <a:srgbClr val="C00000"/>
                </a:solidFill>
              </a:rPr>
              <a:t>51%</a:t>
            </a:r>
            <a:endParaRPr lang="en-US" dirty="0">
              <a:solidFill>
                <a:srgbClr val="7030A0"/>
              </a:solidFill>
            </a:endParaRPr>
          </a:p>
        </p:txBody>
      </p:sp>
      <p:sp>
        <p:nvSpPr>
          <p:cNvPr id="8" name="TextBox 7">
            <a:extLst>
              <a:ext uri="{FF2B5EF4-FFF2-40B4-BE49-F238E27FC236}">
                <a16:creationId xmlns:a16="http://schemas.microsoft.com/office/drawing/2014/main" id="{4362CA63-2CB8-4098-9A4C-F86B05A2FDF5}"/>
              </a:ext>
            </a:extLst>
          </p:cNvPr>
          <p:cNvSpPr txBox="1"/>
          <p:nvPr/>
        </p:nvSpPr>
        <p:spPr>
          <a:xfrm>
            <a:off x="6931463" y="4448093"/>
            <a:ext cx="685800" cy="369332"/>
          </a:xfrm>
          <a:prstGeom prst="rect">
            <a:avLst/>
          </a:prstGeom>
          <a:noFill/>
        </p:spPr>
        <p:txBody>
          <a:bodyPr wrap="square" rtlCol="0">
            <a:spAutoFit/>
          </a:bodyPr>
          <a:lstStyle/>
          <a:p>
            <a:r>
              <a:rPr lang="en-US" dirty="0">
                <a:solidFill>
                  <a:srgbClr val="C00000"/>
                </a:solidFill>
              </a:rPr>
              <a:t>14%</a:t>
            </a:r>
          </a:p>
        </p:txBody>
      </p:sp>
      <p:sp>
        <p:nvSpPr>
          <p:cNvPr id="9" name="TextBox 8">
            <a:extLst>
              <a:ext uri="{FF2B5EF4-FFF2-40B4-BE49-F238E27FC236}">
                <a16:creationId xmlns:a16="http://schemas.microsoft.com/office/drawing/2014/main" id="{CC176564-4140-49F0-BF2B-FC1A41B16465}"/>
              </a:ext>
            </a:extLst>
          </p:cNvPr>
          <p:cNvSpPr txBox="1"/>
          <p:nvPr/>
        </p:nvSpPr>
        <p:spPr>
          <a:xfrm>
            <a:off x="6434328" y="3383377"/>
            <a:ext cx="685800" cy="369332"/>
          </a:xfrm>
          <a:prstGeom prst="rect">
            <a:avLst/>
          </a:prstGeom>
          <a:noFill/>
        </p:spPr>
        <p:txBody>
          <a:bodyPr wrap="square" rtlCol="0">
            <a:spAutoFit/>
          </a:bodyPr>
          <a:lstStyle/>
          <a:p>
            <a:r>
              <a:rPr lang="en-US" dirty="0">
                <a:solidFill>
                  <a:srgbClr val="7030A0"/>
                </a:solidFill>
              </a:rPr>
              <a:t>33%</a:t>
            </a:r>
          </a:p>
        </p:txBody>
      </p:sp>
      <p:sp>
        <p:nvSpPr>
          <p:cNvPr id="10" name="TextBox 9">
            <a:extLst>
              <a:ext uri="{FF2B5EF4-FFF2-40B4-BE49-F238E27FC236}">
                <a16:creationId xmlns:a16="http://schemas.microsoft.com/office/drawing/2014/main" id="{F8C5C9DE-58A4-49A8-8AF1-78B3DBD9C5F5}"/>
              </a:ext>
            </a:extLst>
          </p:cNvPr>
          <p:cNvSpPr txBox="1"/>
          <p:nvPr/>
        </p:nvSpPr>
        <p:spPr>
          <a:xfrm>
            <a:off x="7354171" y="2827611"/>
            <a:ext cx="685800" cy="369332"/>
          </a:xfrm>
          <a:prstGeom prst="rect">
            <a:avLst/>
          </a:prstGeom>
          <a:noFill/>
        </p:spPr>
        <p:txBody>
          <a:bodyPr wrap="square" rtlCol="0">
            <a:spAutoFit/>
          </a:bodyPr>
          <a:lstStyle/>
          <a:p>
            <a:r>
              <a:rPr lang="en-US" dirty="0">
                <a:solidFill>
                  <a:srgbClr val="7030A0"/>
                </a:solidFill>
              </a:rPr>
              <a:t>43%</a:t>
            </a:r>
          </a:p>
        </p:txBody>
      </p:sp>
    </p:spTree>
    <p:extLst>
      <p:ext uri="{BB962C8B-B14F-4D97-AF65-F5344CB8AC3E}">
        <p14:creationId xmlns:p14="http://schemas.microsoft.com/office/powerpoint/2010/main" val="176653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918C-7D6E-4ADE-9F46-40CCECC1FA11}"/>
              </a:ext>
            </a:extLst>
          </p:cNvPr>
          <p:cNvSpPr>
            <a:spLocks noGrp="1"/>
          </p:cNvSpPr>
          <p:nvPr>
            <p:ph type="title"/>
          </p:nvPr>
        </p:nvSpPr>
        <p:spPr>
          <a:xfrm>
            <a:off x="1119368" y="247006"/>
            <a:ext cx="9692640" cy="1325562"/>
          </a:xfrm>
        </p:spPr>
        <p:txBody>
          <a:bodyPr/>
          <a:lstStyle/>
          <a:p>
            <a:pPr algn="ctr"/>
            <a:r>
              <a:rPr lang="en-US" b="1" dirty="0"/>
              <a:t>This is Also True in Boston…</a:t>
            </a:r>
          </a:p>
        </p:txBody>
      </p:sp>
      <p:sp>
        <p:nvSpPr>
          <p:cNvPr id="3" name="Content Placeholder 2">
            <a:extLst>
              <a:ext uri="{FF2B5EF4-FFF2-40B4-BE49-F238E27FC236}">
                <a16:creationId xmlns:a16="http://schemas.microsoft.com/office/drawing/2014/main" id="{52F8A7DF-37DC-4304-AD53-B29119F03CC3}"/>
              </a:ext>
            </a:extLst>
          </p:cNvPr>
          <p:cNvSpPr>
            <a:spLocks noGrp="1"/>
          </p:cNvSpPr>
          <p:nvPr>
            <p:ph idx="1"/>
          </p:nvPr>
        </p:nvSpPr>
        <p:spPr>
          <a:xfrm>
            <a:off x="1295400" y="1840523"/>
            <a:ext cx="9601200" cy="3581400"/>
          </a:xfrm>
        </p:spPr>
        <p:txBody>
          <a:bodyPr/>
          <a:lstStyle/>
          <a:p>
            <a:r>
              <a:rPr lang="en-US" sz="2400" dirty="0"/>
              <a:t>Dana Farber Cancer Institute:</a:t>
            </a:r>
          </a:p>
          <a:p>
            <a:pPr marL="0" indent="0">
              <a:buNone/>
            </a:pPr>
            <a:endParaRPr lang="en-US" sz="2400" dirty="0"/>
          </a:p>
          <a:p>
            <a:pPr lvl="1"/>
            <a:r>
              <a:rPr lang="en-US" sz="2000" b="1" dirty="0"/>
              <a:t>2 in every 5 White residents </a:t>
            </a:r>
            <a:r>
              <a:rPr lang="en-US" sz="2000" dirty="0"/>
              <a:t>receive their cancer care there compared to </a:t>
            </a:r>
            <a:r>
              <a:rPr lang="en-US" sz="2000" b="1" dirty="0"/>
              <a:t>1 in 5 Black residents</a:t>
            </a:r>
          </a:p>
          <a:p>
            <a:pPr marL="274320" lvl="1" indent="0">
              <a:buNone/>
            </a:pPr>
            <a:endParaRPr lang="en-US" sz="2000" dirty="0"/>
          </a:p>
          <a:p>
            <a:pPr lvl="1"/>
            <a:r>
              <a:rPr lang="en-US" sz="2000" dirty="0"/>
              <a:t>Boston Medical Center, where Black Bostonians are more than three times as likely to get care, listed 7 clinical trials for breast cancer and 6 for lung cancer in 2017 compared to 63 for breast cancer and 45 for lung cancer at the Dana-Farber</a:t>
            </a:r>
          </a:p>
          <a:p>
            <a:endParaRPr lang="en-US" dirty="0"/>
          </a:p>
        </p:txBody>
      </p:sp>
      <p:sp>
        <p:nvSpPr>
          <p:cNvPr id="4" name="Slide Number Placeholder 3">
            <a:extLst>
              <a:ext uri="{FF2B5EF4-FFF2-40B4-BE49-F238E27FC236}">
                <a16:creationId xmlns:a16="http://schemas.microsoft.com/office/drawing/2014/main" id="{3CAEC024-BB63-4FAC-B28B-5B540F4DA67B}"/>
              </a:ext>
            </a:extLst>
          </p:cNvPr>
          <p:cNvSpPr>
            <a:spLocks noGrp="1"/>
          </p:cNvSpPr>
          <p:nvPr>
            <p:ph type="sldNum" sz="quarter" idx="12"/>
          </p:nvPr>
        </p:nvSpPr>
        <p:spPr/>
        <p:txBody>
          <a:bodyPr/>
          <a:lstStyle/>
          <a:p>
            <a:fld id="{1FF3957C-D3D4-4AAA-858C-3E583FDA17FD}" type="slidenum">
              <a:rPr lang="en-US" smtClean="0"/>
              <a:t>14</a:t>
            </a:fld>
            <a:r>
              <a:rPr lang="en-US" dirty="0"/>
              <a:t> of 18</a:t>
            </a:r>
          </a:p>
        </p:txBody>
      </p:sp>
    </p:spTree>
    <p:extLst>
      <p:ext uri="{BB962C8B-B14F-4D97-AF65-F5344CB8AC3E}">
        <p14:creationId xmlns:p14="http://schemas.microsoft.com/office/powerpoint/2010/main" val="353230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44D1-D231-479A-AC83-8033EB82EF70}"/>
              </a:ext>
            </a:extLst>
          </p:cNvPr>
          <p:cNvSpPr>
            <a:spLocks noGrp="1"/>
          </p:cNvSpPr>
          <p:nvPr>
            <p:ph type="title"/>
          </p:nvPr>
        </p:nvSpPr>
        <p:spPr>
          <a:xfrm>
            <a:off x="5009327" y="247650"/>
            <a:ext cx="6775490" cy="1485900"/>
          </a:xfrm>
        </p:spPr>
        <p:txBody>
          <a:bodyPr>
            <a:normAutofit/>
          </a:bodyPr>
          <a:lstStyle/>
          <a:p>
            <a:r>
              <a:rPr lang="en-US" sz="3400" b="1" dirty="0"/>
              <a:t>Why is it Important to Have Racial Diversity in Clinical Trials?</a:t>
            </a:r>
          </a:p>
        </p:txBody>
      </p:sp>
      <p:sp>
        <p:nvSpPr>
          <p:cNvPr id="3" name="Content Placeholder 2">
            <a:extLst>
              <a:ext uri="{FF2B5EF4-FFF2-40B4-BE49-F238E27FC236}">
                <a16:creationId xmlns:a16="http://schemas.microsoft.com/office/drawing/2014/main" id="{121FB420-F701-4403-A4FD-CD14BAC460B6}"/>
              </a:ext>
            </a:extLst>
          </p:cNvPr>
          <p:cNvSpPr>
            <a:spLocks noGrp="1"/>
          </p:cNvSpPr>
          <p:nvPr>
            <p:ph idx="1"/>
          </p:nvPr>
        </p:nvSpPr>
        <p:spPr>
          <a:xfrm>
            <a:off x="5009327" y="1543050"/>
            <a:ext cx="6775490" cy="4671483"/>
          </a:xfrm>
        </p:spPr>
        <p:txBody>
          <a:bodyPr>
            <a:normAutofit/>
          </a:bodyPr>
          <a:lstStyle/>
          <a:p>
            <a:r>
              <a:rPr lang="en-US" b="1" dirty="0"/>
              <a:t>To study new interventions across all populations that they will be used to treat</a:t>
            </a:r>
          </a:p>
          <a:p>
            <a:pPr lvl="1"/>
            <a:r>
              <a:rPr lang="en-US" dirty="0"/>
              <a:t>If differences are found by race/ethnicity, the reason why must be investigated so that </a:t>
            </a:r>
            <a:r>
              <a:rPr lang="en-US" b="1" dirty="0"/>
              <a:t>EVERYONE</a:t>
            </a:r>
            <a:r>
              <a:rPr lang="en-US" dirty="0"/>
              <a:t> benefits</a:t>
            </a:r>
          </a:p>
          <a:p>
            <a:pPr lvl="1"/>
            <a:endParaRPr lang="en-US" dirty="0"/>
          </a:p>
          <a:p>
            <a:r>
              <a:rPr lang="en-US" dirty="0"/>
              <a:t>Certain conditions, such as lupus, are more common in people of color. We want to make sure that the people who are most affected by a disease are the ones benefiting from clinical trials, in order to get patients </a:t>
            </a:r>
            <a:r>
              <a:rPr lang="en-US" b="1" u="sng" dirty="0"/>
              <a:t>more effective</a:t>
            </a:r>
            <a:r>
              <a:rPr lang="en-US" u="sng" dirty="0"/>
              <a:t> </a:t>
            </a:r>
            <a:r>
              <a:rPr lang="en-US" dirty="0"/>
              <a:t>treatments </a:t>
            </a:r>
            <a:r>
              <a:rPr lang="en-US" b="1" u="sng" dirty="0"/>
              <a:t>more quickly </a:t>
            </a:r>
          </a:p>
          <a:p>
            <a:pPr marL="0" indent="0">
              <a:buNone/>
            </a:pPr>
            <a:endParaRPr lang="en-US" b="1" u="sng" dirty="0"/>
          </a:p>
          <a:p>
            <a:r>
              <a:rPr lang="en-US" b="1" dirty="0"/>
              <a:t>Unequal enrollment in clinical trials perpetuates systemic racism in healthcare</a:t>
            </a:r>
          </a:p>
        </p:txBody>
      </p:sp>
      <p:sp>
        <p:nvSpPr>
          <p:cNvPr id="8" name="Slide Number Placeholder 7">
            <a:extLst>
              <a:ext uri="{FF2B5EF4-FFF2-40B4-BE49-F238E27FC236}">
                <a16:creationId xmlns:a16="http://schemas.microsoft.com/office/drawing/2014/main" id="{EB483933-27DB-425D-88FC-BF177B82A0AE}"/>
              </a:ext>
            </a:extLst>
          </p:cNvPr>
          <p:cNvSpPr>
            <a:spLocks noGrp="1"/>
          </p:cNvSpPr>
          <p:nvPr>
            <p:ph type="sldNum" sz="quarter" idx="12"/>
          </p:nvPr>
        </p:nvSpPr>
        <p:spPr/>
        <p:txBody>
          <a:bodyPr/>
          <a:lstStyle/>
          <a:p>
            <a:fld id="{1FF3957C-D3D4-4AAA-858C-3E583FDA17FD}" type="slidenum">
              <a:rPr lang="en-US" smtClean="0"/>
              <a:t>15</a:t>
            </a:fld>
            <a:r>
              <a:rPr lang="en-US" dirty="0"/>
              <a:t> of 18</a:t>
            </a:r>
          </a:p>
        </p:txBody>
      </p:sp>
      <p:pic>
        <p:nvPicPr>
          <p:cNvPr id="5" name="Graphic 4" descr="Group of people">
            <a:extLst>
              <a:ext uri="{FF2B5EF4-FFF2-40B4-BE49-F238E27FC236}">
                <a16:creationId xmlns:a16="http://schemas.microsoft.com/office/drawing/2014/main" id="{0F0571E0-3B5E-4A5D-AEFB-00AB923B82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4222" y="643467"/>
            <a:ext cx="2705100" cy="2705100"/>
          </a:xfrm>
          <a:prstGeom prst="rect">
            <a:avLst/>
          </a:prstGeom>
          <a:ln>
            <a:noFill/>
          </a:ln>
          <a:effectLst/>
        </p:spPr>
      </p:pic>
      <p:pic>
        <p:nvPicPr>
          <p:cNvPr id="7" name="Graphic 6" descr="Group of women">
            <a:extLst>
              <a:ext uri="{FF2B5EF4-FFF2-40B4-BE49-F238E27FC236}">
                <a16:creationId xmlns:a16="http://schemas.microsoft.com/office/drawing/2014/main" id="{BC95DF69-85C5-45EA-9A93-CAF473A4EE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222" y="3509434"/>
            <a:ext cx="2705100" cy="2705100"/>
          </a:xfrm>
          <a:prstGeom prst="rect">
            <a:avLst/>
          </a:prstGeom>
          <a:ln>
            <a:noFill/>
          </a:ln>
          <a:effectLst/>
        </p:spPr>
      </p:pic>
    </p:spTree>
    <p:extLst>
      <p:ext uri="{BB962C8B-B14F-4D97-AF65-F5344CB8AC3E}">
        <p14:creationId xmlns:p14="http://schemas.microsoft.com/office/powerpoint/2010/main" val="386564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38E1D-9518-4020-A464-A4E31581466E}"/>
              </a:ext>
            </a:extLst>
          </p:cNvPr>
          <p:cNvSpPr>
            <a:spLocks noGrp="1"/>
          </p:cNvSpPr>
          <p:nvPr>
            <p:ph type="title"/>
          </p:nvPr>
        </p:nvSpPr>
        <p:spPr/>
        <p:txBody>
          <a:bodyPr>
            <a:normAutofit fontScale="90000"/>
          </a:bodyPr>
          <a:lstStyle/>
          <a:p>
            <a:pPr algn="ctr"/>
            <a:r>
              <a:rPr lang="en-US" b="1" dirty="0"/>
              <a:t>Questions?</a:t>
            </a:r>
            <a:br>
              <a:rPr lang="en-US" b="1" dirty="0"/>
            </a:br>
            <a:br>
              <a:rPr lang="en-US" b="1" dirty="0"/>
            </a:br>
            <a:r>
              <a:rPr lang="en-US" b="1" dirty="0"/>
              <a:t>Thank You!</a:t>
            </a:r>
          </a:p>
        </p:txBody>
      </p:sp>
      <p:sp>
        <p:nvSpPr>
          <p:cNvPr id="2" name="Slide Number Placeholder 1">
            <a:extLst>
              <a:ext uri="{FF2B5EF4-FFF2-40B4-BE49-F238E27FC236}">
                <a16:creationId xmlns:a16="http://schemas.microsoft.com/office/drawing/2014/main" id="{FEAC2466-91EE-441F-81A3-3A8AD3E8B1A5}"/>
              </a:ext>
            </a:extLst>
          </p:cNvPr>
          <p:cNvSpPr>
            <a:spLocks noGrp="1"/>
          </p:cNvSpPr>
          <p:nvPr>
            <p:ph type="sldNum" sz="quarter" idx="12"/>
          </p:nvPr>
        </p:nvSpPr>
        <p:spPr/>
        <p:txBody>
          <a:bodyPr/>
          <a:lstStyle/>
          <a:p>
            <a:fld id="{1FF3957C-D3D4-4AAA-858C-3E583FDA17FD}" type="slidenum">
              <a:rPr lang="en-US" smtClean="0"/>
              <a:t>16</a:t>
            </a:fld>
            <a:r>
              <a:rPr lang="en-US" dirty="0"/>
              <a:t> of 18</a:t>
            </a:r>
          </a:p>
        </p:txBody>
      </p:sp>
    </p:spTree>
    <p:extLst>
      <p:ext uri="{BB962C8B-B14F-4D97-AF65-F5344CB8AC3E}">
        <p14:creationId xmlns:p14="http://schemas.microsoft.com/office/powerpoint/2010/main" val="212772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87925-136E-4DA6-82F0-6E38A16D9F23}"/>
              </a:ext>
            </a:extLst>
          </p:cNvPr>
          <p:cNvSpPr>
            <a:spLocks noGrp="1"/>
          </p:cNvSpPr>
          <p:nvPr>
            <p:ph type="title"/>
          </p:nvPr>
        </p:nvSpPr>
        <p:spPr>
          <a:xfrm>
            <a:off x="1467828" y="238381"/>
            <a:ext cx="9601200" cy="1485900"/>
          </a:xfrm>
        </p:spPr>
        <p:txBody>
          <a:bodyPr/>
          <a:lstStyle/>
          <a:p>
            <a:pPr algn="ctr"/>
            <a:r>
              <a:rPr lang="en-US" b="1" dirty="0"/>
              <a:t>Additional Reading</a:t>
            </a:r>
          </a:p>
        </p:txBody>
      </p:sp>
      <p:sp>
        <p:nvSpPr>
          <p:cNvPr id="5" name="Content Placeholder 4">
            <a:extLst>
              <a:ext uri="{FF2B5EF4-FFF2-40B4-BE49-F238E27FC236}">
                <a16:creationId xmlns:a16="http://schemas.microsoft.com/office/drawing/2014/main" id="{C187137A-E90B-4CBB-BBFB-297179C34560}"/>
              </a:ext>
            </a:extLst>
          </p:cNvPr>
          <p:cNvSpPr>
            <a:spLocks noGrp="1"/>
          </p:cNvSpPr>
          <p:nvPr>
            <p:ph idx="1"/>
          </p:nvPr>
        </p:nvSpPr>
        <p:spPr>
          <a:xfrm>
            <a:off x="1371600" y="1253331"/>
            <a:ext cx="8595360" cy="4351337"/>
          </a:xfrm>
        </p:spPr>
        <p:txBody>
          <a:bodyPr>
            <a:normAutofit lnSpcReduction="10000"/>
          </a:bodyPr>
          <a:lstStyle/>
          <a:p>
            <a:r>
              <a:rPr lang="en-US" dirty="0"/>
              <a:t>Racial health disparities </a:t>
            </a:r>
          </a:p>
          <a:p>
            <a:pPr lvl="1"/>
            <a:r>
              <a:rPr lang="en-US" dirty="0">
                <a:hlinkClick r:id="rId2"/>
              </a:rPr>
              <a:t>www.cdc.gov/minorityhealth/index.html</a:t>
            </a:r>
            <a:endParaRPr lang="en-US" dirty="0"/>
          </a:p>
          <a:p>
            <a:pPr lvl="1"/>
            <a:r>
              <a:rPr lang="en-US" dirty="0"/>
              <a:t>Institute of Medicine: </a:t>
            </a:r>
            <a:r>
              <a:rPr lang="en-US" dirty="0">
                <a:hlinkClick r:id="rId3"/>
              </a:rPr>
              <a:t>http://www.nationalacademies.org/hmd/~/media/Files/Report%20Files/2003/Unequal-Treatment-Confronting-Racial-and-Ethnic-Disparities-in-Health-Care/PatientversionFINAL.pdf</a:t>
            </a:r>
            <a:endParaRPr lang="en-US" dirty="0"/>
          </a:p>
          <a:p>
            <a:r>
              <a:rPr lang="en-US" dirty="0"/>
              <a:t>Tuskegee Syphilis Study</a:t>
            </a:r>
          </a:p>
          <a:p>
            <a:pPr lvl="1"/>
            <a:r>
              <a:rPr lang="en-US" i="1" dirty="0"/>
              <a:t>Bad Blood: The Tuskegee Syphilis Experiment</a:t>
            </a:r>
            <a:r>
              <a:rPr lang="en-US" dirty="0"/>
              <a:t>, book by James H. Jones </a:t>
            </a:r>
          </a:p>
          <a:p>
            <a:pPr lvl="1"/>
            <a:r>
              <a:rPr lang="en-US" dirty="0">
                <a:hlinkClick r:id="rId4"/>
              </a:rPr>
              <a:t>www.cdc/gov/tuskegee</a:t>
            </a:r>
            <a:endParaRPr lang="en-US" dirty="0"/>
          </a:p>
          <a:p>
            <a:pPr marL="274320" lvl="1" indent="0">
              <a:buNone/>
            </a:pPr>
            <a:endParaRPr lang="en-US" dirty="0"/>
          </a:p>
          <a:p>
            <a:r>
              <a:rPr lang="en-US" dirty="0"/>
              <a:t>Henrietta Lacks </a:t>
            </a:r>
          </a:p>
          <a:p>
            <a:pPr lvl="1"/>
            <a:r>
              <a:rPr lang="en-US" i="1" dirty="0"/>
              <a:t>The Immortal Life of Henrietta Lacks</a:t>
            </a:r>
            <a:r>
              <a:rPr lang="en-US" dirty="0"/>
              <a:t>, book by Rebecca Skloot</a:t>
            </a:r>
          </a:p>
        </p:txBody>
      </p:sp>
      <p:sp>
        <p:nvSpPr>
          <p:cNvPr id="2" name="Slide Number Placeholder 1">
            <a:extLst>
              <a:ext uri="{FF2B5EF4-FFF2-40B4-BE49-F238E27FC236}">
                <a16:creationId xmlns:a16="http://schemas.microsoft.com/office/drawing/2014/main" id="{2A806A09-9DF8-42FD-A2C7-F7B1CABE5181}"/>
              </a:ext>
            </a:extLst>
          </p:cNvPr>
          <p:cNvSpPr>
            <a:spLocks noGrp="1"/>
          </p:cNvSpPr>
          <p:nvPr>
            <p:ph type="sldNum" sz="quarter" idx="12"/>
          </p:nvPr>
        </p:nvSpPr>
        <p:spPr/>
        <p:txBody>
          <a:bodyPr/>
          <a:lstStyle/>
          <a:p>
            <a:fld id="{1FF3957C-D3D4-4AAA-858C-3E583FDA17FD}" type="slidenum">
              <a:rPr lang="en-US" smtClean="0"/>
              <a:t>17</a:t>
            </a:fld>
            <a:r>
              <a:rPr lang="en-US" dirty="0"/>
              <a:t> of 18</a:t>
            </a:r>
          </a:p>
        </p:txBody>
      </p:sp>
    </p:spTree>
    <p:extLst>
      <p:ext uri="{BB962C8B-B14F-4D97-AF65-F5344CB8AC3E}">
        <p14:creationId xmlns:p14="http://schemas.microsoft.com/office/powerpoint/2010/main" val="202703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040A-9A2F-4B30-A8B0-8F9AAFF9DCBE}"/>
              </a:ext>
            </a:extLst>
          </p:cNvPr>
          <p:cNvSpPr>
            <a:spLocks noGrp="1"/>
          </p:cNvSpPr>
          <p:nvPr>
            <p:ph type="title"/>
          </p:nvPr>
        </p:nvSpPr>
        <p:spPr>
          <a:xfrm>
            <a:off x="789972" y="183102"/>
            <a:ext cx="7333108" cy="657225"/>
          </a:xfrm>
        </p:spPr>
        <p:txBody>
          <a:bodyPr>
            <a:normAutofit/>
          </a:bodyPr>
          <a:lstStyle/>
          <a:p>
            <a:r>
              <a:rPr lang="en-US" sz="3200" dirty="0"/>
              <a:t>Funding and Acknowledgements</a:t>
            </a:r>
          </a:p>
        </p:txBody>
      </p:sp>
      <p:sp>
        <p:nvSpPr>
          <p:cNvPr id="3" name="Content Placeholder 2">
            <a:extLst>
              <a:ext uri="{FF2B5EF4-FFF2-40B4-BE49-F238E27FC236}">
                <a16:creationId xmlns:a16="http://schemas.microsoft.com/office/drawing/2014/main" id="{F9CC88A6-D903-49B1-ADCC-C72130E16E00}"/>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79DBBA7C-7E68-43EE-AE58-C28326B16A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47D5B-E580-4FE8-8D6D-EE1DF8FE8ADB}" type="slidenum">
              <a:rPr kumimoji="0" lang="en-US" sz="1200" b="0" i="0" u="none" strike="noStrike" kern="1200" cap="none" spc="0" normalizeH="0" baseline="0" noProof="0" smtClean="0">
                <a:ln>
                  <a:noFill/>
                </a:ln>
                <a:solidFill>
                  <a:srgbClr val="632E62"/>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632E62"/>
              </a:solidFill>
              <a:effectLst/>
              <a:uLnTx/>
              <a:uFillTx/>
              <a:latin typeface="Franklin Gothic Book" panose="020B0503020102020204"/>
              <a:ea typeface="+mn-ea"/>
              <a:cs typeface="+mn-cs"/>
            </a:endParaRPr>
          </a:p>
        </p:txBody>
      </p:sp>
      <p:pic>
        <p:nvPicPr>
          <p:cNvPr id="6" name="Picture 5">
            <a:extLst>
              <a:ext uri="{FF2B5EF4-FFF2-40B4-BE49-F238E27FC236}">
                <a16:creationId xmlns:a16="http://schemas.microsoft.com/office/drawing/2014/main" id="{89D3CF5D-430E-4EB1-88DC-AA7D7DB00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12" y="5426968"/>
            <a:ext cx="3714750" cy="1228725"/>
          </a:xfrm>
          <a:prstGeom prst="rect">
            <a:avLst/>
          </a:prstGeom>
        </p:spPr>
      </p:pic>
      <p:pic>
        <p:nvPicPr>
          <p:cNvPr id="8" name="Picture 7">
            <a:extLst>
              <a:ext uri="{FF2B5EF4-FFF2-40B4-BE49-F238E27FC236}">
                <a16:creationId xmlns:a16="http://schemas.microsoft.com/office/drawing/2014/main" id="{40F1CD50-3E3B-472F-9886-A4B41877F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052" y="2091124"/>
            <a:ext cx="2000250" cy="2162175"/>
          </a:xfrm>
          <a:prstGeom prst="rect">
            <a:avLst/>
          </a:prstGeom>
        </p:spPr>
      </p:pic>
      <p:pic>
        <p:nvPicPr>
          <p:cNvPr id="10" name="Picture 9">
            <a:extLst>
              <a:ext uri="{FF2B5EF4-FFF2-40B4-BE49-F238E27FC236}">
                <a16:creationId xmlns:a16="http://schemas.microsoft.com/office/drawing/2014/main" id="{4878E7BC-A76F-4741-8EE8-539658540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2069" y="2102466"/>
            <a:ext cx="1948602" cy="1905682"/>
          </a:xfrm>
          <a:prstGeom prst="rect">
            <a:avLst/>
          </a:prstGeom>
        </p:spPr>
      </p:pic>
      <p:pic>
        <p:nvPicPr>
          <p:cNvPr id="12" name="Picture 11">
            <a:extLst>
              <a:ext uri="{FF2B5EF4-FFF2-40B4-BE49-F238E27FC236}">
                <a16:creationId xmlns:a16="http://schemas.microsoft.com/office/drawing/2014/main" id="{F7DD2280-FBD0-4A10-AC2A-2180B629BF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06939" y="3583339"/>
            <a:ext cx="2494168" cy="1785472"/>
          </a:xfrm>
          <a:prstGeom prst="rect">
            <a:avLst/>
          </a:prstGeom>
        </p:spPr>
      </p:pic>
      <p:pic>
        <p:nvPicPr>
          <p:cNvPr id="14" name="Picture 13">
            <a:extLst>
              <a:ext uri="{FF2B5EF4-FFF2-40B4-BE49-F238E27FC236}">
                <a16:creationId xmlns:a16="http://schemas.microsoft.com/office/drawing/2014/main" id="{17E0C026-73CC-4FC7-BCEC-8831EF9E45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712" y="3818294"/>
            <a:ext cx="3714750" cy="1314798"/>
          </a:xfrm>
          <a:prstGeom prst="rect">
            <a:avLst/>
          </a:prstGeom>
        </p:spPr>
      </p:pic>
      <p:pic>
        <p:nvPicPr>
          <p:cNvPr id="16" name="Picture 15">
            <a:extLst>
              <a:ext uri="{FF2B5EF4-FFF2-40B4-BE49-F238E27FC236}">
                <a16:creationId xmlns:a16="http://schemas.microsoft.com/office/drawing/2014/main" id="{EB4C170C-1B7E-4EE1-B40E-74459B072D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882" y="1821631"/>
            <a:ext cx="4252215" cy="2035438"/>
          </a:xfrm>
          <a:prstGeom prst="rect">
            <a:avLst/>
          </a:prstGeom>
        </p:spPr>
      </p:pic>
      <p:pic>
        <p:nvPicPr>
          <p:cNvPr id="18" name="Picture 17">
            <a:extLst>
              <a:ext uri="{FF2B5EF4-FFF2-40B4-BE49-F238E27FC236}">
                <a16:creationId xmlns:a16="http://schemas.microsoft.com/office/drawing/2014/main" id="{439D8E13-AE0F-462A-9B39-77E05E3EF899}"/>
              </a:ext>
            </a:extLst>
          </p:cNvPr>
          <p:cNvPicPr>
            <a:picLocks noChangeAspect="1"/>
          </p:cNvPicPr>
          <p:nvPr/>
        </p:nvPicPr>
        <p:blipFill rotWithShape="1">
          <a:blip r:embed="rId9">
            <a:extLst>
              <a:ext uri="{28A0092B-C50C-407E-A947-70E740481C1C}">
                <a14:useLocalDpi xmlns:a14="http://schemas.microsoft.com/office/drawing/2010/main" val="0"/>
              </a:ext>
            </a:extLst>
          </a:blip>
          <a:srcRect l="8296" t="3177" r="5750" b="9911"/>
          <a:stretch/>
        </p:blipFill>
        <p:spPr>
          <a:xfrm>
            <a:off x="7883052" y="4350865"/>
            <a:ext cx="4055361" cy="2309926"/>
          </a:xfrm>
          <a:prstGeom prst="rect">
            <a:avLst/>
          </a:prstGeom>
        </p:spPr>
      </p:pic>
      <p:pic>
        <p:nvPicPr>
          <p:cNvPr id="20" name="Picture 19">
            <a:extLst>
              <a:ext uri="{FF2B5EF4-FFF2-40B4-BE49-F238E27FC236}">
                <a16:creationId xmlns:a16="http://schemas.microsoft.com/office/drawing/2014/main" id="{DC5A7925-B08D-469E-97D4-BE51C60979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350" y="5177908"/>
            <a:ext cx="2317789" cy="1477785"/>
          </a:xfrm>
          <a:prstGeom prst="rect">
            <a:avLst/>
          </a:prstGeom>
        </p:spPr>
      </p:pic>
      <p:pic>
        <p:nvPicPr>
          <p:cNvPr id="22" name="Picture 21">
            <a:extLst>
              <a:ext uri="{FF2B5EF4-FFF2-40B4-BE49-F238E27FC236}">
                <a16:creationId xmlns:a16="http://schemas.microsoft.com/office/drawing/2014/main" id="{F8C7C688-33C4-458D-B1E7-79674D9469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0697" y="2086681"/>
            <a:ext cx="1809750" cy="1609725"/>
          </a:xfrm>
          <a:prstGeom prst="rect">
            <a:avLst/>
          </a:prstGeom>
        </p:spPr>
      </p:pic>
      <p:sp>
        <p:nvSpPr>
          <p:cNvPr id="23" name="Title 1">
            <a:extLst>
              <a:ext uri="{FF2B5EF4-FFF2-40B4-BE49-F238E27FC236}">
                <a16:creationId xmlns:a16="http://schemas.microsoft.com/office/drawing/2014/main" id="{9899841C-75C4-40D8-905D-DB7C800A5A2E}"/>
              </a:ext>
            </a:extLst>
          </p:cNvPr>
          <p:cNvSpPr txBox="1">
            <a:spLocks/>
          </p:cNvSpPr>
          <p:nvPr/>
        </p:nvSpPr>
        <p:spPr>
          <a:xfrm>
            <a:off x="789972" y="772516"/>
            <a:ext cx="11441959" cy="657225"/>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632E62"/>
                </a:solidFill>
                <a:effectLst/>
                <a:uLnTx/>
                <a:uFillTx/>
                <a:latin typeface="Franklin Gothic Book" panose="020B0503020102020204"/>
                <a:ea typeface="+mj-ea"/>
                <a:cs typeface="+mj-cs"/>
              </a:rPr>
              <a:t>Funding: This work was funded by the Department of Health and Human Services, Public Health Service, Office of Minority Health Grant #1 CPIMP171141-01-00 and #1 CPIMP18116801-00</a:t>
            </a:r>
          </a:p>
        </p:txBody>
      </p:sp>
      <p:sp>
        <p:nvSpPr>
          <p:cNvPr id="17" name="Title 1">
            <a:extLst>
              <a:ext uri="{FF2B5EF4-FFF2-40B4-BE49-F238E27FC236}">
                <a16:creationId xmlns:a16="http://schemas.microsoft.com/office/drawing/2014/main" id="{81418B18-686A-4604-AEA2-03012D4DAB17}"/>
              </a:ext>
            </a:extLst>
          </p:cNvPr>
          <p:cNvSpPr txBox="1">
            <a:spLocks/>
          </p:cNvSpPr>
          <p:nvPr/>
        </p:nvSpPr>
        <p:spPr>
          <a:xfrm>
            <a:off x="772604" y="1343612"/>
            <a:ext cx="11290630" cy="83227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632E62"/>
                </a:solidFill>
                <a:effectLst/>
                <a:uLnTx/>
                <a:uFillTx/>
                <a:latin typeface="Franklin Gothic Book" panose="020B0503020102020204"/>
                <a:ea typeface="+mj-ea"/>
                <a:cs typeface="+mj-cs"/>
              </a:rPr>
              <a:t>Boston Team: </a:t>
            </a:r>
            <a:r>
              <a:rPr kumimoji="0" lang="en-US" sz="1600" b="0" i="0" u="none" strike="noStrike" kern="1200" cap="none" spc="0" normalizeH="0" baseline="0" noProof="0" dirty="0">
                <a:ln>
                  <a:noFill/>
                </a:ln>
                <a:solidFill>
                  <a:srgbClr val="632E62"/>
                </a:solidFill>
                <a:effectLst/>
                <a:uLnTx/>
                <a:uFillTx/>
                <a:latin typeface="Franklin Gothic Book" panose="020B0503020102020204"/>
                <a:ea typeface="+mj-ea"/>
                <a:cs typeface="+mj-cs"/>
              </a:rPr>
              <a:t>Candace Feldman, MD, ScD; Jessica Williams, MD, MPH; Elmer Freeman (CCHERS), Kreager Taber, BA</a:t>
            </a:r>
          </a:p>
          <a:p>
            <a:pPr>
              <a:defRPr/>
            </a:pPr>
            <a:r>
              <a:rPr kumimoji="0" lang="en-US" sz="1600" b="1" i="0" u="none" strike="noStrike" kern="1200" cap="none" spc="0" normalizeH="0" baseline="0" noProof="0" dirty="0">
                <a:ln>
                  <a:noFill/>
                </a:ln>
                <a:solidFill>
                  <a:srgbClr val="632E62"/>
                </a:solidFill>
                <a:effectLst/>
                <a:uLnTx/>
                <a:uFillTx/>
                <a:latin typeface="Franklin Gothic Book" panose="020B0503020102020204"/>
                <a:ea typeface="+mj-ea"/>
                <a:cs typeface="+mj-cs"/>
              </a:rPr>
              <a:t>Chicago Team</a:t>
            </a:r>
            <a:r>
              <a:rPr kumimoji="0" lang="en-US" sz="1600" b="0" i="0" u="none" strike="noStrike" kern="1200" cap="none" spc="0" normalizeH="0" baseline="0" noProof="0" dirty="0">
                <a:ln>
                  <a:noFill/>
                </a:ln>
                <a:solidFill>
                  <a:srgbClr val="632E62"/>
                </a:solidFill>
                <a:effectLst/>
                <a:uLnTx/>
                <a:uFillTx/>
                <a:latin typeface="Franklin Gothic Book" panose="020B0503020102020204"/>
                <a:ea typeface="+mj-ea"/>
                <a:cs typeface="+mj-cs"/>
              </a:rPr>
              <a:t>: Rosalind Ramsey-Goldman, MD, DrPH, Patricia Canessa, PhD, Karen Mancera-Cuevas MS, MPH, CHES; </a:t>
            </a:r>
          </a:p>
          <a:p>
            <a:pPr>
              <a:defRPr/>
            </a:pPr>
            <a:r>
              <a:rPr lang="en-US" sz="1600" dirty="0"/>
              <a:t>Holly Milaeger, MPH</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632E62"/>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91733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B66D-A6D2-4A05-8E93-45AB93C3F775}"/>
              </a:ext>
            </a:extLst>
          </p:cNvPr>
          <p:cNvSpPr>
            <a:spLocks noGrp="1"/>
          </p:cNvSpPr>
          <p:nvPr>
            <p:ph type="title"/>
          </p:nvPr>
        </p:nvSpPr>
        <p:spPr>
          <a:xfrm>
            <a:off x="1371600" y="130540"/>
            <a:ext cx="9886950" cy="866112"/>
          </a:xfrm>
        </p:spPr>
        <p:txBody>
          <a:bodyPr>
            <a:normAutofit/>
          </a:bodyPr>
          <a:lstStyle/>
          <a:p>
            <a:r>
              <a:rPr lang="en-US" b="1" dirty="0"/>
              <a:t>Defining “Race”</a:t>
            </a:r>
          </a:p>
        </p:txBody>
      </p:sp>
      <p:sp>
        <p:nvSpPr>
          <p:cNvPr id="3" name="Content Placeholder 2">
            <a:extLst>
              <a:ext uri="{FF2B5EF4-FFF2-40B4-BE49-F238E27FC236}">
                <a16:creationId xmlns:a16="http://schemas.microsoft.com/office/drawing/2014/main" id="{0A505D83-E392-43CE-8E30-2F0C82698024}"/>
              </a:ext>
            </a:extLst>
          </p:cNvPr>
          <p:cNvSpPr>
            <a:spLocks noGrp="1"/>
          </p:cNvSpPr>
          <p:nvPr>
            <p:ph idx="1"/>
          </p:nvPr>
        </p:nvSpPr>
        <p:spPr>
          <a:xfrm>
            <a:off x="1028249" y="889889"/>
            <a:ext cx="7477396" cy="5281056"/>
          </a:xfrm>
        </p:spPr>
        <p:txBody>
          <a:bodyPr>
            <a:normAutofit/>
          </a:bodyPr>
          <a:lstStyle/>
          <a:p>
            <a:r>
              <a:rPr lang="en-US" sz="1500" dirty="0"/>
              <a:t>Merriam-Webster dictionary definition: “a category of humankind that shares certain distinctive physical traits”</a:t>
            </a:r>
          </a:p>
          <a:p>
            <a:pPr lvl="1"/>
            <a:r>
              <a:rPr lang="en-US" sz="1500" dirty="0"/>
              <a:t>However, a person’s race is often based on society and culture rather than physical traits also known as phenotypic traits</a:t>
            </a:r>
          </a:p>
          <a:p>
            <a:pPr lvl="2"/>
            <a:r>
              <a:rPr lang="en-US" sz="1500" dirty="0"/>
              <a:t>Example: “one-drop rule”</a:t>
            </a:r>
          </a:p>
          <a:p>
            <a:pPr lvl="1"/>
            <a:r>
              <a:rPr lang="en-US" sz="1500" dirty="0"/>
              <a:t>There are more genetic differences within a race than there are genetic differences between racial groups </a:t>
            </a:r>
          </a:p>
          <a:p>
            <a:pPr lvl="1"/>
            <a:endParaRPr lang="en-US" sz="1500" dirty="0"/>
          </a:p>
          <a:p>
            <a:r>
              <a:rPr lang="en-US" sz="1500" dirty="0"/>
              <a:t>There is a troubling legacy of discrimination against people of color throughout American and world history </a:t>
            </a:r>
          </a:p>
          <a:p>
            <a:pPr lvl="1"/>
            <a:r>
              <a:rPr lang="en-US" sz="1500" dirty="0"/>
              <a:t>This has been increasingly recognized and addressed throughout the last few decades through policies and cultural change</a:t>
            </a:r>
          </a:p>
          <a:p>
            <a:pPr lvl="1"/>
            <a:r>
              <a:rPr lang="en-US" sz="1500" dirty="0"/>
              <a:t>However, racism is still deeply embedded in our institutions and society </a:t>
            </a:r>
          </a:p>
          <a:p>
            <a:r>
              <a:rPr lang="en-US" sz="1500" dirty="0"/>
              <a:t>Merriam-Webster is updating its definition of “racism” to include structural racism as well as personally mediated racism </a:t>
            </a:r>
          </a:p>
          <a:p>
            <a:r>
              <a:rPr lang="en-US" sz="1500" dirty="0"/>
              <a:t>In this presentation, we will critically examine the history of racism in medical research so that we may progress towards full, consenting participation of people of color in research that advances scientific knowledge  </a:t>
            </a:r>
          </a:p>
        </p:txBody>
      </p:sp>
      <p:sp>
        <p:nvSpPr>
          <p:cNvPr id="6" name="Slide Number Placeholder 5">
            <a:extLst>
              <a:ext uri="{FF2B5EF4-FFF2-40B4-BE49-F238E27FC236}">
                <a16:creationId xmlns:a16="http://schemas.microsoft.com/office/drawing/2014/main" id="{AF89B856-8B6E-4AE8-9557-1219AAB021D9}"/>
              </a:ext>
            </a:extLst>
          </p:cNvPr>
          <p:cNvSpPr>
            <a:spLocks noGrp="1"/>
          </p:cNvSpPr>
          <p:nvPr>
            <p:ph type="sldNum" sz="quarter" idx="12"/>
          </p:nvPr>
        </p:nvSpPr>
        <p:spPr/>
        <p:txBody>
          <a:bodyPr/>
          <a:lstStyle/>
          <a:p>
            <a:fld id="{1FF3957C-D3D4-4AAA-858C-3E583FDA17FD}" type="slidenum">
              <a:rPr lang="en-US" smtClean="0"/>
              <a:t>2</a:t>
            </a:fld>
            <a:r>
              <a:rPr lang="en-US" dirty="0"/>
              <a:t> of 18</a:t>
            </a:r>
          </a:p>
        </p:txBody>
      </p:sp>
      <p:pic>
        <p:nvPicPr>
          <p:cNvPr id="4" name="Picture 3">
            <a:extLst>
              <a:ext uri="{FF2B5EF4-FFF2-40B4-BE49-F238E27FC236}">
                <a16:creationId xmlns:a16="http://schemas.microsoft.com/office/drawing/2014/main" id="{45DB4DB6-E4B2-497D-AD98-C1ABCC8773F4}"/>
              </a:ext>
            </a:extLst>
          </p:cNvPr>
          <p:cNvPicPr>
            <a:picLocks noChangeAspect="1"/>
          </p:cNvPicPr>
          <p:nvPr/>
        </p:nvPicPr>
        <p:blipFill rotWithShape="1">
          <a:blip r:embed="rId3"/>
          <a:srcRect l="7135" r="31262" b="3"/>
          <a:stretch/>
        </p:blipFill>
        <p:spPr>
          <a:xfrm>
            <a:off x="8803645" y="1695659"/>
            <a:ext cx="3211495" cy="3466681"/>
          </a:xfrm>
          <a:prstGeom prst="rect">
            <a:avLst/>
          </a:prstGeom>
        </p:spPr>
      </p:pic>
      <p:sp>
        <p:nvSpPr>
          <p:cNvPr id="5" name="TextBox 4">
            <a:extLst>
              <a:ext uri="{FF2B5EF4-FFF2-40B4-BE49-F238E27FC236}">
                <a16:creationId xmlns:a16="http://schemas.microsoft.com/office/drawing/2014/main" id="{D9D299F3-B805-474C-8586-BF62E7CA176E}"/>
              </a:ext>
            </a:extLst>
          </p:cNvPr>
          <p:cNvSpPr txBox="1"/>
          <p:nvPr/>
        </p:nvSpPr>
        <p:spPr>
          <a:xfrm>
            <a:off x="835231" y="6170945"/>
            <a:ext cx="5260769" cy="969496"/>
          </a:xfrm>
          <a:prstGeom prst="rect">
            <a:avLst/>
          </a:prstGeom>
          <a:noFill/>
        </p:spPr>
        <p:txBody>
          <a:bodyPr wrap="square" rtlCol="0">
            <a:spAutoFit/>
          </a:bodyPr>
          <a:lstStyle/>
          <a:p>
            <a:pPr>
              <a:spcAft>
                <a:spcPts val="600"/>
              </a:spcAft>
            </a:pPr>
            <a:r>
              <a:rPr lang="en-US" sz="800" dirty="0">
                <a:hlinkClick r:id="rId4"/>
              </a:rPr>
              <a:t>www.merriam-webster.com/dictionary/race</a:t>
            </a:r>
            <a:endParaRPr lang="en-US" sz="800" dirty="0"/>
          </a:p>
          <a:p>
            <a:pPr>
              <a:spcAft>
                <a:spcPts val="600"/>
              </a:spcAft>
            </a:pPr>
            <a:r>
              <a:rPr lang="en-US" sz="800" dirty="0"/>
              <a:t>Witherspoon DJ et al, Genetics. 2007 May; 176(1): 351–359.</a:t>
            </a:r>
          </a:p>
          <a:p>
            <a:pPr>
              <a:spcAft>
                <a:spcPts val="600"/>
              </a:spcAft>
            </a:pPr>
            <a:r>
              <a:rPr lang="en-US" sz="800" dirty="0"/>
              <a:t>Image: www.originalblackwoman.wordpress.com/2015/09/09/more-the-many-shades-of-black-beauty/</a:t>
            </a:r>
          </a:p>
          <a:p>
            <a:pPr>
              <a:spcAft>
                <a:spcPts val="600"/>
              </a:spcAft>
            </a:pPr>
            <a:endParaRPr lang="en-US" dirty="0"/>
          </a:p>
        </p:txBody>
      </p:sp>
    </p:spTree>
    <p:extLst>
      <p:ext uri="{BB962C8B-B14F-4D97-AF65-F5344CB8AC3E}">
        <p14:creationId xmlns:p14="http://schemas.microsoft.com/office/powerpoint/2010/main" val="299857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62E5-D212-4DB7-B802-85098E4A704C}"/>
              </a:ext>
            </a:extLst>
          </p:cNvPr>
          <p:cNvSpPr>
            <a:spLocks noGrp="1"/>
          </p:cNvSpPr>
          <p:nvPr>
            <p:ph type="title"/>
          </p:nvPr>
        </p:nvSpPr>
        <p:spPr>
          <a:xfrm>
            <a:off x="6749030" y="440327"/>
            <a:ext cx="5272645" cy="1485900"/>
          </a:xfrm>
        </p:spPr>
        <p:txBody>
          <a:bodyPr>
            <a:normAutofit/>
          </a:bodyPr>
          <a:lstStyle/>
          <a:p>
            <a:pPr algn="ctr"/>
            <a:r>
              <a:rPr lang="en-US" b="1" dirty="0"/>
              <a:t>The Gardener’s Tale: Allegory for Racism</a:t>
            </a:r>
            <a:endParaRPr lang="en-US" dirty="0"/>
          </a:p>
        </p:txBody>
      </p:sp>
      <p:sp>
        <p:nvSpPr>
          <p:cNvPr id="3" name="Content Placeholder 2">
            <a:extLst>
              <a:ext uri="{FF2B5EF4-FFF2-40B4-BE49-F238E27FC236}">
                <a16:creationId xmlns:a16="http://schemas.microsoft.com/office/drawing/2014/main" id="{D9CCB662-6863-425B-B0CB-B45C2224BDD3}"/>
              </a:ext>
            </a:extLst>
          </p:cNvPr>
          <p:cNvSpPr>
            <a:spLocks noGrp="1"/>
          </p:cNvSpPr>
          <p:nvPr>
            <p:ph idx="1"/>
          </p:nvPr>
        </p:nvSpPr>
        <p:spPr>
          <a:xfrm>
            <a:off x="7579612" y="2584606"/>
            <a:ext cx="4251366" cy="2959903"/>
          </a:xfrm>
        </p:spPr>
        <p:txBody>
          <a:bodyPr/>
          <a:lstStyle/>
          <a:p>
            <a:pPr marL="0" indent="0">
              <a:buNone/>
            </a:pPr>
            <a:r>
              <a:rPr lang="en-US" dirty="0"/>
              <a:t>TEDx Emory video entitled “Allegories on Race and Racism” by Dr. Camara Jones:</a:t>
            </a:r>
          </a:p>
          <a:p>
            <a:pPr marL="0" indent="0">
              <a:buNone/>
            </a:pPr>
            <a:r>
              <a:rPr lang="en-US" dirty="0">
                <a:hlinkClick r:id="rId3"/>
              </a:rPr>
              <a:t>https://www.youtube.com/watch?v=GNhcY6fTyBM</a:t>
            </a: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DA38AB5A-22DA-4EF4-B94F-1AC57C0F12C7}"/>
              </a:ext>
            </a:extLst>
          </p:cNvPr>
          <p:cNvSpPr>
            <a:spLocks noGrp="1"/>
          </p:cNvSpPr>
          <p:nvPr>
            <p:ph type="sldNum" sz="quarter" idx="12"/>
          </p:nvPr>
        </p:nvSpPr>
        <p:spPr/>
        <p:txBody>
          <a:bodyPr/>
          <a:lstStyle/>
          <a:p>
            <a:fld id="{1FF3957C-D3D4-4AAA-858C-3E583FDA17FD}" type="slidenum">
              <a:rPr lang="en-US" smtClean="0"/>
              <a:t>3</a:t>
            </a:fld>
            <a:r>
              <a:rPr lang="en-US" dirty="0"/>
              <a:t> of 18</a:t>
            </a:r>
          </a:p>
        </p:txBody>
      </p:sp>
      <p:sp>
        <p:nvSpPr>
          <p:cNvPr id="4" name="TextBox 3">
            <a:extLst>
              <a:ext uri="{FF2B5EF4-FFF2-40B4-BE49-F238E27FC236}">
                <a16:creationId xmlns:a16="http://schemas.microsoft.com/office/drawing/2014/main" id="{5BFE5086-8836-4DD8-B97D-48D15ADD0321}"/>
              </a:ext>
            </a:extLst>
          </p:cNvPr>
          <p:cNvSpPr txBox="1"/>
          <p:nvPr/>
        </p:nvSpPr>
        <p:spPr>
          <a:xfrm>
            <a:off x="846679" y="5846798"/>
            <a:ext cx="5272644" cy="523220"/>
          </a:xfrm>
          <a:prstGeom prst="rect">
            <a:avLst/>
          </a:prstGeom>
          <a:noFill/>
        </p:spPr>
        <p:txBody>
          <a:bodyPr wrap="square" rtlCol="0">
            <a:spAutoFit/>
          </a:bodyPr>
          <a:lstStyle/>
          <a:p>
            <a:r>
              <a:rPr lang="en-US" sz="1000" dirty="0"/>
              <a:t>Jones C. Levels of Racism: A Theoretic Framework and a Gardener’s Tale. AJPH 2000 </a:t>
            </a:r>
          </a:p>
          <a:p>
            <a:endParaRPr lang="en-US" dirty="0"/>
          </a:p>
        </p:txBody>
      </p:sp>
      <p:pic>
        <p:nvPicPr>
          <p:cNvPr id="5" name="Picture 4">
            <a:extLst>
              <a:ext uri="{FF2B5EF4-FFF2-40B4-BE49-F238E27FC236}">
                <a16:creationId xmlns:a16="http://schemas.microsoft.com/office/drawing/2014/main" id="{28441BDC-7406-44F0-A921-5A2714E60198}"/>
              </a:ext>
            </a:extLst>
          </p:cNvPr>
          <p:cNvPicPr>
            <a:picLocks noChangeAspect="1"/>
          </p:cNvPicPr>
          <p:nvPr/>
        </p:nvPicPr>
        <p:blipFill rotWithShape="1">
          <a:blip r:embed="rId4"/>
          <a:srcRect l="20500" t="43463" r="43506" b="12036"/>
          <a:stretch/>
        </p:blipFill>
        <p:spPr>
          <a:xfrm>
            <a:off x="717227" y="1926227"/>
            <a:ext cx="5378773" cy="3740786"/>
          </a:xfrm>
          <a:prstGeom prst="rect">
            <a:avLst/>
          </a:prstGeom>
        </p:spPr>
      </p:pic>
      <p:sp>
        <p:nvSpPr>
          <p:cNvPr id="6" name="Star: 7 Points 5">
            <a:extLst>
              <a:ext uri="{FF2B5EF4-FFF2-40B4-BE49-F238E27FC236}">
                <a16:creationId xmlns:a16="http://schemas.microsoft.com/office/drawing/2014/main" id="{072CDA88-C782-4DBD-8D55-D7F4CE0F5A43}"/>
              </a:ext>
            </a:extLst>
          </p:cNvPr>
          <p:cNvSpPr/>
          <p:nvPr/>
        </p:nvSpPr>
        <p:spPr>
          <a:xfrm flipH="1">
            <a:off x="2900306" y="2618603"/>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Star: 7 Points 7">
            <a:extLst>
              <a:ext uri="{FF2B5EF4-FFF2-40B4-BE49-F238E27FC236}">
                <a16:creationId xmlns:a16="http://schemas.microsoft.com/office/drawing/2014/main" id="{76EA9647-3660-4A28-A618-1AB8405748EC}"/>
              </a:ext>
            </a:extLst>
          </p:cNvPr>
          <p:cNvSpPr/>
          <p:nvPr/>
        </p:nvSpPr>
        <p:spPr>
          <a:xfrm flipH="1">
            <a:off x="2200839" y="3186963"/>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 name="Star: 7 Points 8">
            <a:extLst>
              <a:ext uri="{FF2B5EF4-FFF2-40B4-BE49-F238E27FC236}">
                <a16:creationId xmlns:a16="http://schemas.microsoft.com/office/drawing/2014/main" id="{0E973209-74B9-4BBB-A1AD-0575EF7AF5C3}"/>
              </a:ext>
            </a:extLst>
          </p:cNvPr>
          <p:cNvSpPr/>
          <p:nvPr/>
        </p:nvSpPr>
        <p:spPr>
          <a:xfrm flipH="1">
            <a:off x="2754218" y="2928189"/>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 name="Star: 7 Points 9">
            <a:extLst>
              <a:ext uri="{FF2B5EF4-FFF2-40B4-BE49-F238E27FC236}">
                <a16:creationId xmlns:a16="http://schemas.microsoft.com/office/drawing/2014/main" id="{7262A84B-CBF4-4570-9285-C7AE03A27151}"/>
              </a:ext>
            </a:extLst>
          </p:cNvPr>
          <p:cNvSpPr/>
          <p:nvPr/>
        </p:nvSpPr>
        <p:spPr>
          <a:xfrm flipH="1">
            <a:off x="2538109" y="2748404"/>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Star: 7 Points 10">
            <a:extLst>
              <a:ext uri="{FF2B5EF4-FFF2-40B4-BE49-F238E27FC236}">
                <a16:creationId xmlns:a16="http://schemas.microsoft.com/office/drawing/2014/main" id="{9C3ADDD9-0BAA-42C8-80B8-4904F3550594}"/>
              </a:ext>
            </a:extLst>
          </p:cNvPr>
          <p:cNvSpPr/>
          <p:nvPr/>
        </p:nvSpPr>
        <p:spPr>
          <a:xfrm flipH="1">
            <a:off x="2434816" y="3170238"/>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Star: 7 Points 11">
            <a:extLst>
              <a:ext uri="{FF2B5EF4-FFF2-40B4-BE49-F238E27FC236}">
                <a16:creationId xmlns:a16="http://schemas.microsoft.com/office/drawing/2014/main" id="{3F6DCBFD-4126-40B0-B929-79AA628AB88D}"/>
              </a:ext>
            </a:extLst>
          </p:cNvPr>
          <p:cNvSpPr/>
          <p:nvPr/>
        </p:nvSpPr>
        <p:spPr>
          <a:xfrm flipH="1">
            <a:off x="2169974" y="2967007"/>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3" name="Star: 7 Points 12">
            <a:extLst>
              <a:ext uri="{FF2B5EF4-FFF2-40B4-BE49-F238E27FC236}">
                <a16:creationId xmlns:a16="http://schemas.microsoft.com/office/drawing/2014/main" id="{FC3E1A19-60DA-4850-8957-422C7AC8F5AA}"/>
              </a:ext>
            </a:extLst>
          </p:cNvPr>
          <p:cNvSpPr/>
          <p:nvPr/>
        </p:nvSpPr>
        <p:spPr>
          <a:xfrm flipH="1">
            <a:off x="747718" y="3429000"/>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7 Points 13">
            <a:extLst>
              <a:ext uri="{FF2B5EF4-FFF2-40B4-BE49-F238E27FC236}">
                <a16:creationId xmlns:a16="http://schemas.microsoft.com/office/drawing/2014/main" id="{8B8B31AF-C546-4A6C-9074-31723197DA51}"/>
              </a:ext>
            </a:extLst>
          </p:cNvPr>
          <p:cNvSpPr/>
          <p:nvPr/>
        </p:nvSpPr>
        <p:spPr>
          <a:xfrm flipH="1">
            <a:off x="1299920" y="3429000"/>
            <a:ext cx="368135" cy="308758"/>
          </a:xfrm>
          <a:prstGeom prst="star7">
            <a:avLst>
              <a:gd name="adj" fmla="val 16323"/>
              <a:gd name="hf" fmla="val 102572"/>
              <a:gd name="vf" fmla="val 105210"/>
            </a:avLst>
          </a:prstGeom>
          <a:solidFill>
            <a:srgbClr val="DE0691"/>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7 Points 14">
            <a:extLst>
              <a:ext uri="{FF2B5EF4-FFF2-40B4-BE49-F238E27FC236}">
                <a16:creationId xmlns:a16="http://schemas.microsoft.com/office/drawing/2014/main" id="{96EE0F36-CECA-40C0-96B7-0BE0B6DAC279}"/>
              </a:ext>
            </a:extLst>
          </p:cNvPr>
          <p:cNvSpPr/>
          <p:nvPr/>
        </p:nvSpPr>
        <p:spPr>
          <a:xfrm flipH="1">
            <a:off x="1331588" y="3613435"/>
            <a:ext cx="368135" cy="308758"/>
          </a:xfrm>
          <a:prstGeom prst="star7">
            <a:avLst>
              <a:gd name="adj" fmla="val 16323"/>
              <a:gd name="hf" fmla="val 102572"/>
              <a:gd name="vf" fmla="val 105210"/>
            </a:avLst>
          </a:prstGeom>
          <a:solidFill>
            <a:srgbClr val="DE0691"/>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55CD1F0-90BB-4E09-B227-6CA5D7917928}"/>
              </a:ext>
            </a:extLst>
          </p:cNvPr>
          <p:cNvSpPr/>
          <p:nvPr/>
        </p:nvSpPr>
        <p:spPr>
          <a:xfrm>
            <a:off x="931785" y="4106628"/>
            <a:ext cx="736270" cy="726629"/>
          </a:xfrm>
          <a:prstGeom prst="rect">
            <a:avLst/>
          </a:prstGeom>
          <a:solidFill>
            <a:srgbClr val="9A8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F1B65265-94D2-4AD8-888C-4A2FE51B28F5}"/>
              </a:ext>
            </a:extLst>
          </p:cNvPr>
          <p:cNvPicPr>
            <a:picLocks noChangeAspect="1"/>
          </p:cNvPicPr>
          <p:nvPr/>
        </p:nvPicPr>
        <p:blipFill>
          <a:blip r:embed="rId5"/>
          <a:stretch>
            <a:fillRect/>
          </a:stretch>
        </p:blipFill>
        <p:spPr>
          <a:xfrm>
            <a:off x="2394294" y="4128399"/>
            <a:ext cx="740546" cy="704857"/>
          </a:xfrm>
          <a:prstGeom prst="rect">
            <a:avLst/>
          </a:prstGeom>
        </p:spPr>
      </p:pic>
      <p:pic>
        <p:nvPicPr>
          <p:cNvPr id="19" name="Picture 18">
            <a:extLst>
              <a:ext uri="{FF2B5EF4-FFF2-40B4-BE49-F238E27FC236}">
                <a16:creationId xmlns:a16="http://schemas.microsoft.com/office/drawing/2014/main" id="{FCB7A53F-5492-4A9D-A4D2-6DE7BD73A157}"/>
              </a:ext>
            </a:extLst>
          </p:cNvPr>
          <p:cNvPicPr>
            <a:picLocks noChangeAspect="1"/>
          </p:cNvPicPr>
          <p:nvPr/>
        </p:nvPicPr>
        <p:blipFill>
          <a:blip r:embed="rId6"/>
          <a:stretch>
            <a:fillRect/>
          </a:stretch>
        </p:blipFill>
        <p:spPr>
          <a:xfrm>
            <a:off x="2982149" y="3389336"/>
            <a:ext cx="402371" cy="341406"/>
          </a:xfrm>
          <a:prstGeom prst="rect">
            <a:avLst/>
          </a:prstGeom>
        </p:spPr>
      </p:pic>
    </p:spTree>
    <p:extLst>
      <p:ext uri="{BB962C8B-B14F-4D97-AF65-F5344CB8AC3E}">
        <p14:creationId xmlns:p14="http://schemas.microsoft.com/office/powerpoint/2010/main" val="246845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7590-6700-40E5-9B12-ADA090B3F693}"/>
              </a:ext>
            </a:extLst>
          </p:cNvPr>
          <p:cNvSpPr>
            <a:spLocks noGrp="1"/>
          </p:cNvSpPr>
          <p:nvPr>
            <p:ph type="title"/>
          </p:nvPr>
        </p:nvSpPr>
        <p:spPr>
          <a:xfrm>
            <a:off x="145326" y="329263"/>
            <a:ext cx="5985030" cy="1325562"/>
          </a:xfrm>
        </p:spPr>
        <p:txBody>
          <a:bodyPr/>
          <a:lstStyle/>
          <a:p>
            <a:pPr algn="ctr"/>
            <a:r>
              <a:rPr lang="en-US" b="1" dirty="0"/>
              <a:t>Defining Racism</a:t>
            </a:r>
          </a:p>
        </p:txBody>
      </p:sp>
      <p:sp>
        <p:nvSpPr>
          <p:cNvPr id="3" name="Slide Number Placeholder 2">
            <a:extLst>
              <a:ext uri="{FF2B5EF4-FFF2-40B4-BE49-F238E27FC236}">
                <a16:creationId xmlns:a16="http://schemas.microsoft.com/office/drawing/2014/main" id="{C6E537FE-C55B-4318-9536-29F98FF13247}"/>
              </a:ext>
            </a:extLst>
          </p:cNvPr>
          <p:cNvSpPr>
            <a:spLocks noGrp="1"/>
          </p:cNvSpPr>
          <p:nvPr>
            <p:ph type="sldNum" sz="quarter" idx="12"/>
          </p:nvPr>
        </p:nvSpPr>
        <p:spPr/>
        <p:txBody>
          <a:bodyPr/>
          <a:lstStyle/>
          <a:p>
            <a:fld id="{1FF3957C-D3D4-4AAA-858C-3E583FDA17FD}" type="slidenum">
              <a:rPr lang="en-US" smtClean="0"/>
              <a:t>4</a:t>
            </a:fld>
            <a:r>
              <a:rPr lang="en-US" dirty="0"/>
              <a:t> of 18</a:t>
            </a:r>
          </a:p>
        </p:txBody>
      </p:sp>
      <p:sp>
        <p:nvSpPr>
          <p:cNvPr id="5" name="TextBox 4">
            <a:extLst>
              <a:ext uri="{FF2B5EF4-FFF2-40B4-BE49-F238E27FC236}">
                <a16:creationId xmlns:a16="http://schemas.microsoft.com/office/drawing/2014/main" id="{DEE4B45C-55B5-4998-8302-4176A1324BF5}"/>
              </a:ext>
            </a:extLst>
          </p:cNvPr>
          <p:cNvSpPr txBox="1"/>
          <p:nvPr/>
        </p:nvSpPr>
        <p:spPr>
          <a:xfrm>
            <a:off x="705701" y="6602861"/>
            <a:ext cx="4488873" cy="215444"/>
          </a:xfrm>
          <a:prstGeom prst="rect">
            <a:avLst/>
          </a:prstGeom>
          <a:noFill/>
        </p:spPr>
        <p:txBody>
          <a:bodyPr wrap="square" rtlCol="0">
            <a:spAutoFit/>
          </a:bodyPr>
          <a:lstStyle/>
          <a:p>
            <a:r>
              <a:rPr lang="en-US" sz="800" dirty="0"/>
              <a:t>Jones C. Levels of Racism: A Theoretic Framework and a Gardener’s Tale. AJPH 2000 </a:t>
            </a:r>
          </a:p>
        </p:txBody>
      </p:sp>
      <p:pic>
        <p:nvPicPr>
          <p:cNvPr id="6" name="Picture 5">
            <a:extLst>
              <a:ext uri="{FF2B5EF4-FFF2-40B4-BE49-F238E27FC236}">
                <a16:creationId xmlns:a16="http://schemas.microsoft.com/office/drawing/2014/main" id="{56A7F717-A666-4DDD-8C9D-002D92DE837B}"/>
              </a:ext>
            </a:extLst>
          </p:cNvPr>
          <p:cNvPicPr>
            <a:picLocks noChangeAspect="1"/>
          </p:cNvPicPr>
          <p:nvPr/>
        </p:nvPicPr>
        <p:blipFill rotWithShape="1">
          <a:blip r:embed="rId3"/>
          <a:srcRect l="21234" t="35844" r="43117" b="29697"/>
          <a:stretch/>
        </p:blipFill>
        <p:spPr>
          <a:xfrm>
            <a:off x="196093" y="1637989"/>
            <a:ext cx="3801559" cy="2066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6A58D16-49D7-47B5-A8D9-275E3F693EEF}"/>
              </a:ext>
            </a:extLst>
          </p:cNvPr>
          <p:cNvPicPr>
            <a:picLocks noChangeAspect="1"/>
          </p:cNvPicPr>
          <p:nvPr/>
        </p:nvPicPr>
        <p:blipFill rotWithShape="1">
          <a:blip r:embed="rId4"/>
          <a:srcRect l="40227" t="48336" r="24221" b="11515"/>
          <a:stretch/>
        </p:blipFill>
        <p:spPr>
          <a:xfrm>
            <a:off x="3574471" y="3958125"/>
            <a:ext cx="3801559" cy="2066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8259BA7-D4F4-4ABD-90C2-C8D8D48C66AB}"/>
              </a:ext>
            </a:extLst>
          </p:cNvPr>
          <p:cNvPicPr>
            <a:picLocks noChangeAspect="1"/>
          </p:cNvPicPr>
          <p:nvPr/>
        </p:nvPicPr>
        <p:blipFill rotWithShape="1">
          <a:blip r:embed="rId5"/>
          <a:srcRect l="21331" t="34978" r="43507" b="33680"/>
          <a:stretch/>
        </p:blipFill>
        <p:spPr>
          <a:xfrm>
            <a:off x="7139123" y="1593812"/>
            <a:ext cx="3923968" cy="2151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8A7AE323-E711-4456-8D2D-8BEFF8F643CC}"/>
              </a:ext>
            </a:extLst>
          </p:cNvPr>
          <p:cNvSpPr/>
          <p:nvPr/>
        </p:nvSpPr>
        <p:spPr>
          <a:xfrm>
            <a:off x="391653" y="3041832"/>
            <a:ext cx="490209" cy="473263"/>
          </a:xfrm>
          <a:prstGeom prst="rect">
            <a:avLst/>
          </a:prstGeom>
          <a:solidFill>
            <a:srgbClr val="9A8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038962-28A9-41DB-835A-4E3C8A72F5B3}"/>
              </a:ext>
            </a:extLst>
          </p:cNvPr>
          <p:cNvSpPr/>
          <p:nvPr/>
        </p:nvSpPr>
        <p:spPr>
          <a:xfrm>
            <a:off x="7241737" y="3142429"/>
            <a:ext cx="490209" cy="473263"/>
          </a:xfrm>
          <a:prstGeom prst="rect">
            <a:avLst/>
          </a:prstGeom>
          <a:solidFill>
            <a:srgbClr val="9A8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26CD2EF-309E-4A79-B155-BF20C072D213}"/>
              </a:ext>
            </a:extLst>
          </p:cNvPr>
          <p:cNvSpPr/>
          <p:nvPr/>
        </p:nvSpPr>
        <p:spPr>
          <a:xfrm>
            <a:off x="3665284" y="5401063"/>
            <a:ext cx="490209" cy="473263"/>
          </a:xfrm>
          <a:prstGeom prst="rect">
            <a:avLst/>
          </a:prstGeom>
          <a:solidFill>
            <a:srgbClr val="9A8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7 Points 20">
            <a:extLst>
              <a:ext uri="{FF2B5EF4-FFF2-40B4-BE49-F238E27FC236}">
                <a16:creationId xmlns:a16="http://schemas.microsoft.com/office/drawing/2014/main" id="{B45C5DFE-C1EC-42DE-B01A-F41753E0DD73}"/>
              </a:ext>
            </a:extLst>
          </p:cNvPr>
          <p:cNvSpPr/>
          <p:nvPr/>
        </p:nvSpPr>
        <p:spPr>
          <a:xfrm flipH="1">
            <a:off x="8685585" y="1959429"/>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tar: 7 Points 21">
            <a:extLst>
              <a:ext uri="{FF2B5EF4-FFF2-40B4-BE49-F238E27FC236}">
                <a16:creationId xmlns:a16="http://schemas.microsoft.com/office/drawing/2014/main" id="{846C915F-270D-4EC2-AA6D-093516D55357}"/>
              </a:ext>
            </a:extLst>
          </p:cNvPr>
          <p:cNvSpPr/>
          <p:nvPr/>
        </p:nvSpPr>
        <p:spPr>
          <a:xfrm flipH="1">
            <a:off x="8685584" y="2527057"/>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tar: 7 Points 22">
            <a:extLst>
              <a:ext uri="{FF2B5EF4-FFF2-40B4-BE49-F238E27FC236}">
                <a16:creationId xmlns:a16="http://schemas.microsoft.com/office/drawing/2014/main" id="{7FFCED3B-51C5-400D-B4ED-6BAE348573FD}"/>
              </a:ext>
            </a:extLst>
          </p:cNvPr>
          <p:cNvSpPr/>
          <p:nvPr/>
        </p:nvSpPr>
        <p:spPr>
          <a:xfrm flipH="1">
            <a:off x="8353588" y="2024447"/>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r: 7 Points 23">
            <a:extLst>
              <a:ext uri="{FF2B5EF4-FFF2-40B4-BE49-F238E27FC236}">
                <a16:creationId xmlns:a16="http://schemas.microsoft.com/office/drawing/2014/main" id="{E9D9ED9A-6EBB-4505-9854-5BDABB7B6D03}"/>
              </a:ext>
            </a:extLst>
          </p:cNvPr>
          <p:cNvSpPr/>
          <p:nvPr/>
        </p:nvSpPr>
        <p:spPr>
          <a:xfrm flipH="1">
            <a:off x="8503569" y="2186247"/>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7 Points 24">
            <a:extLst>
              <a:ext uri="{FF2B5EF4-FFF2-40B4-BE49-F238E27FC236}">
                <a16:creationId xmlns:a16="http://schemas.microsoft.com/office/drawing/2014/main" id="{7F28F75B-B296-4338-967E-6C03C11F2748}"/>
              </a:ext>
            </a:extLst>
          </p:cNvPr>
          <p:cNvSpPr/>
          <p:nvPr/>
        </p:nvSpPr>
        <p:spPr>
          <a:xfrm flipH="1">
            <a:off x="8132209" y="2193383"/>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tar: 7 Points 25">
            <a:extLst>
              <a:ext uri="{FF2B5EF4-FFF2-40B4-BE49-F238E27FC236}">
                <a16:creationId xmlns:a16="http://schemas.microsoft.com/office/drawing/2014/main" id="{1504452D-10F5-4107-9DE1-B7979375C9A2}"/>
              </a:ext>
            </a:extLst>
          </p:cNvPr>
          <p:cNvSpPr/>
          <p:nvPr/>
        </p:nvSpPr>
        <p:spPr>
          <a:xfrm flipH="1">
            <a:off x="8294065" y="2413065"/>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ar: 7 Points 26">
            <a:extLst>
              <a:ext uri="{FF2B5EF4-FFF2-40B4-BE49-F238E27FC236}">
                <a16:creationId xmlns:a16="http://schemas.microsoft.com/office/drawing/2014/main" id="{10AA69F8-80A7-4940-95CA-C1A7E2FE5D97}"/>
              </a:ext>
            </a:extLst>
          </p:cNvPr>
          <p:cNvSpPr/>
          <p:nvPr/>
        </p:nvSpPr>
        <p:spPr>
          <a:xfrm flipH="1">
            <a:off x="5107115" y="4351481"/>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ar: 7 Points 27">
            <a:extLst>
              <a:ext uri="{FF2B5EF4-FFF2-40B4-BE49-F238E27FC236}">
                <a16:creationId xmlns:a16="http://schemas.microsoft.com/office/drawing/2014/main" id="{7CF93BE2-EA6E-4DB8-A588-DAAF9D14472D}"/>
              </a:ext>
            </a:extLst>
          </p:cNvPr>
          <p:cNvSpPr/>
          <p:nvPr/>
        </p:nvSpPr>
        <p:spPr>
          <a:xfrm flipH="1">
            <a:off x="5142974" y="4852797"/>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ar: 7 Points 28">
            <a:extLst>
              <a:ext uri="{FF2B5EF4-FFF2-40B4-BE49-F238E27FC236}">
                <a16:creationId xmlns:a16="http://schemas.microsoft.com/office/drawing/2014/main" id="{B3D953E3-6847-4547-85F6-D116DE19E79C}"/>
              </a:ext>
            </a:extLst>
          </p:cNvPr>
          <p:cNvSpPr/>
          <p:nvPr/>
        </p:nvSpPr>
        <p:spPr>
          <a:xfrm flipH="1">
            <a:off x="4800409" y="4460509"/>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tar: 7 Points 29">
            <a:extLst>
              <a:ext uri="{FF2B5EF4-FFF2-40B4-BE49-F238E27FC236}">
                <a16:creationId xmlns:a16="http://schemas.microsoft.com/office/drawing/2014/main" id="{FA496A21-107A-478C-970D-9846D0722064}"/>
              </a:ext>
            </a:extLst>
          </p:cNvPr>
          <p:cNvSpPr/>
          <p:nvPr/>
        </p:nvSpPr>
        <p:spPr>
          <a:xfrm flipH="1">
            <a:off x="4984476" y="4582522"/>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tar: 7 Points 30">
            <a:extLst>
              <a:ext uri="{FF2B5EF4-FFF2-40B4-BE49-F238E27FC236}">
                <a16:creationId xmlns:a16="http://schemas.microsoft.com/office/drawing/2014/main" id="{0239CFDB-E426-4565-A37D-E68416B41E47}"/>
              </a:ext>
            </a:extLst>
          </p:cNvPr>
          <p:cNvSpPr/>
          <p:nvPr/>
        </p:nvSpPr>
        <p:spPr>
          <a:xfrm flipH="1">
            <a:off x="4590772" y="4555248"/>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tar: 7 Points 31">
            <a:extLst>
              <a:ext uri="{FF2B5EF4-FFF2-40B4-BE49-F238E27FC236}">
                <a16:creationId xmlns:a16="http://schemas.microsoft.com/office/drawing/2014/main" id="{1864D058-EFB2-4951-8E30-C7D4CF5E3774}"/>
              </a:ext>
            </a:extLst>
          </p:cNvPr>
          <p:cNvSpPr/>
          <p:nvPr/>
        </p:nvSpPr>
        <p:spPr>
          <a:xfrm flipH="1">
            <a:off x="4750697" y="4744837"/>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tar: 7 Points 32">
            <a:extLst>
              <a:ext uri="{FF2B5EF4-FFF2-40B4-BE49-F238E27FC236}">
                <a16:creationId xmlns:a16="http://schemas.microsoft.com/office/drawing/2014/main" id="{F845F97F-2B83-4236-9647-BBE29EA5B15B}"/>
              </a:ext>
            </a:extLst>
          </p:cNvPr>
          <p:cNvSpPr/>
          <p:nvPr/>
        </p:nvSpPr>
        <p:spPr>
          <a:xfrm flipH="1">
            <a:off x="1728737" y="1934063"/>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tar: 7 Points 33">
            <a:extLst>
              <a:ext uri="{FF2B5EF4-FFF2-40B4-BE49-F238E27FC236}">
                <a16:creationId xmlns:a16="http://schemas.microsoft.com/office/drawing/2014/main" id="{11E4A2C4-8CD0-440F-8337-12C5510C4555}"/>
              </a:ext>
            </a:extLst>
          </p:cNvPr>
          <p:cNvSpPr/>
          <p:nvPr/>
        </p:nvSpPr>
        <p:spPr>
          <a:xfrm flipH="1">
            <a:off x="1760485" y="2480608"/>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ar: 7 Points 34">
            <a:extLst>
              <a:ext uri="{FF2B5EF4-FFF2-40B4-BE49-F238E27FC236}">
                <a16:creationId xmlns:a16="http://schemas.microsoft.com/office/drawing/2014/main" id="{A2D8CB6C-BE6F-44A3-988A-5EB8EF5F8017}"/>
              </a:ext>
            </a:extLst>
          </p:cNvPr>
          <p:cNvSpPr/>
          <p:nvPr/>
        </p:nvSpPr>
        <p:spPr>
          <a:xfrm flipH="1">
            <a:off x="1226351" y="2193383"/>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r: 7 Points 35">
            <a:extLst>
              <a:ext uri="{FF2B5EF4-FFF2-40B4-BE49-F238E27FC236}">
                <a16:creationId xmlns:a16="http://schemas.microsoft.com/office/drawing/2014/main" id="{BB6E4FEC-8334-4C0A-B4CF-2F5C8E810F2F}"/>
              </a:ext>
            </a:extLst>
          </p:cNvPr>
          <p:cNvSpPr/>
          <p:nvPr/>
        </p:nvSpPr>
        <p:spPr>
          <a:xfrm flipH="1">
            <a:off x="1603273" y="2178826"/>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tar: 7 Points 36">
            <a:extLst>
              <a:ext uri="{FF2B5EF4-FFF2-40B4-BE49-F238E27FC236}">
                <a16:creationId xmlns:a16="http://schemas.microsoft.com/office/drawing/2014/main" id="{0A2032A5-A297-456F-B434-F6CD7FBAD9A5}"/>
              </a:ext>
            </a:extLst>
          </p:cNvPr>
          <p:cNvSpPr/>
          <p:nvPr/>
        </p:nvSpPr>
        <p:spPr>
          <a:xfrm flipH="1">
            <a:off x="1405712" y="2050646"/>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tar: 7 Points 37">
            <a:extLst>
              <a:ext uri="{FF2B5EF4-FFF2-40B4-BE49-F238E27FC236}">
                <a16:creationId xmlns:a16="http://schemas.microsoft.com/office/drawing/2014/main" id="{3595089E-B6CA-4030-9DFC-5D56E52F30CC}"/>
              </a:ext>
            </a:extLst>
          </p:cNvPr>
          <p:cNvSpPr/>
          <p:nvPr/>
        </p:nvSpPr>
        <p:spPr>
          <a:xfrm flipH="1">
            <a:off x="1402989" y="2360615"/>
            <a:ext cx="368135" cy="308758"/>
          </a:xfrm>
          <a:prstGeom prst="star7">
            <a:avLst>
              <a:gd name="adj" fmla="val 16323"/>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tar: 7 Points 38">
            <a:extLst>
              <a:ext uri="{FF2B5EF4-FFF2-40B4-BE49-F238E27FC236}">
                <a16:creationId xmlns:a16="http://schemas.microsoft.com/office/drawing/2014/main" id="{F68DCFD8-6187-4A33-A171-896918B7B531}"/>
              </a:ext>
            </a:extLst>
          </p:cNvPr>
          <p:cNvSpPr/>
          <p:nvPr/>
        </p:nvSpPr>
        <p:spPr>
          <a:xfrm flipH="1">
            <a:off x="261623" y="2479906"/>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tar: 7 Points 39">
            <a:extLst>
              <a:ext uri="{FF2B5EF4-FFF2-40B4-BE49-F238E27FC236}">
                <a16:creationId xmlns:a16="http://schemas.microsoft.com/office/drawing/2014/main" id="{1EC019CD-B610-4A69-9F9D-C7DB26EF8502}"/>
              </a:ext>
            </a:extLst>
          </p:cNvPr>
          <p:cNvSpPr/>
          <p:nvPr/>
        </p:nvSpPr>
        <p:spPr>
          <a:xfrm flipH="1">
            <a:off x="7540672" y="2669373"/>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tar: 7 Points 40">
            <a:extLst>
              <a:ext uri="{FF2B5EF4-FFF2-40B4-BE49-F238E27FC236}">
                <a16:creationId xmlns:a16="http://schemas.microsoft.com/office/drawing/2014/main" id="{6D32013F-6868-4889-B04C-6D8E832C83F1}"/>
              </a:ext>
            </a:extLst>
          </p:cNvPr>
          <p:cNvSpPr/>
          <p:nvPr/>
        </p:nvSpPr>
        <p:spPr>
          <a:xfrm flipH="1">
            <a:off x="697794" y="2606490"/>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ar: 7 Points 41">
            <a:extLst>
              <a:ext uri="{FF2B5EF4-FFF2-40B4-BE49-F238E27FC236}">
                <a16:creationId xmlns:a16="http://schemas.microsoft.com/office/drawing/2014/main" id="{3C743527-D90A-43C5-82AA-29CF839FD64E}"/>
              </a:ext>
            </a:extLst>
          </p:cNvPr>
          <p:cNvSpPr/>
          <p:nvPr/>
        </p:nvSpPr>
        <p:spPr>
          <a:xfrm flipH="1">
            <a:off x="591149" y="2502141"/>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r: 7 Points 42">
            <a:extLst>
              <a:ext uri="{FF2B5EF4-FFF2-40B4-BE49-F238E27FC236}">
                <a16:creationId xmlns:a16="http://schemas.microsoft.com/office/drawing/2014/main" id="{B4893E59-0EE9-4FDD-B7AC-6C256B40D091}"/>
              </a:ext>
            </a:extLst>
          </p:cNvPr>
          <p:cNvSpPr/>
          <p:nvPr/>
        </p:nvSpPr>
        <p:spPr>
          <a:xfrm flipH="1">
            <a:off x="3574471" y="5791719"/>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tar: 7 Points 43">
            <a:extLst>
              <a:ext uri="{FF2B5EF4-FFF2-40B4-BE49-F238E27FC236}">
                <a16:creationId xmlns:a16="http://schemas.microsoft.com/office/drawing/2014/main" id="{B16E5A4D-D3CF-478F-9609-C225CEA61E46}"/>
              </a:ext>
            </a:extLst>
          </p:cNvPr>
          <p:cNvSpPr/>
          <p:nvPr/>
        </p:nvSpPr>
        <p:spPr>
          <a:xfrm flipH="1">
            <a:off x="3794280" y="5716335"/>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r: 7 Points 45">
            <a:extLst>
              <a:ext uri="{FF2B5EF4-FFF2-40B4-BE49-F238E27FC236}">
                <a16:creationId xmlns:a16="http://schemas.microsoft.com/office/drawing/2014/main" id="{264237A9-80FF-4FCA-86A4-2D84B35DA6EF}"/>
              </a:ext>
            </a:extLst>
          </p:cNvPr>
          <p:cNvSpPr/>
          <p:nvPr/>
        </p:nvSpPr>
        <p:spPr>
          <a:xfrm flipH="1">
            <a:off x="7057669" y="2567444"/>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tar: 7 Points 46">
            <a:extLst>
              <a:ext uri="{FF2B5EF4-FFF2-40B4-BE49-F238E27FC236}">
                <a16:creationId xmlns:a16="http://schemas.microsoft.com/office/drawing/2014/main" id="{FF28074B-F570-4493-A5DF-7911A529858D}"/>
              </a:ext>
            </a:extLst>
          </p:cNvPr>
          <p:cNvSpPr/>
          <p:nvPr/>
        </p:nvSpPr>
        <p:spPr>
          <a:xfrm flipH="1">
            <a:off x="7459218" y="2614925"/>
            <a:ext cx="368135" cy="308758"/>
          </a:xfrm>
          <a:prstGeom prst="star7">
            <a:avLst>
              <a:gd name="adj" fmla="val 16323"/>
              <a:gd name="hf" fmla="val 102572"/>
              <a:gd name="vf" fmla="val 105210"/>
            </a:avLst>
          </a:prstGeom>
          <a:solidFill>
            <a:srgbClr val="E10392"/>
          </a:solidFill>
          <a:ln>
            <a:solidFill>
              <a:srgbClr val="E103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5FA264F-F24F-4939-8815-C9F5F63BC9BC}"/>
              </a:ext>
            </a:extLst>
          </p:cNvPr>
          <p:cNvPicPr>
            <a:picLocks noChangeAspect="1"/>
          </p:cNvPicPr>
          <p:nvPr/>
        </p:nvPicPr>
        <p:blipFill>
          <a:blip r:embed="rId6"/>
          <a:stretch>
            <a:fillRect/>
          </a:stretch>
        </p:blipFill>
        <p:spPr>
          <a:xfrm>
            <a:off x="1418500" y="3026143"/>
            <a:ext cx="489230" cy="469014"/>
          </a:xfrm>
          <a:prstGeom prst="rect">
            <a:avLst/>
          </a:prstGeom>
        </p:spPr>
      </p:pic>
      <p:pic>
        <p:nvPicPr>
          <p:cNvPr id="9" name="Picture 8">
            <a:extLst>
              <a:ext uri="{FF2B5EF4-FFF2-40B4-BE49-F238E27FC236}">
                <a16:creationId xmlns:a16="http://schemas.microsoft.com/office/drawing/2014/main" id="{47CC007A-1BC0-4FE8-9BE7-036E1E4E83FD}"/>
              </a:ext>
            </a:extLst>
          </p:cNvPr>
          <p:cNvPicPr>
            <a:picLocks noChangeAspect="1"/>
          </p:cNvPicPr>
          <p:nvPr/>
        </p:nvPicPr>
        <p:blipFill>
          <a:blip r:embed="rId7"/>
          <a:stretch>
            <a:fillRect/>
          </a:stretch>
        </p:blipFill>
        <p:spPr>
          <a:xfrm>
            <a:off x="4817830" y="5381950"/>
            <a:ext cx="487722" cy="469433"/>
          </a:xfrm>
          <a:prstGeom prst="rect">
            <a:avLst/>
          </a:prstGeom>
        </p:spPr>
      </p:pic>
      <p:pic>
        <p:nvPicPr>
          <p:cNvPr id="49" name="Picture 48">
            <a:extLst>
              <a:ext uri="{FF2B5EF4-FFF2-40B4-BE49-F238E27FC236}">
                <a16:creationId xmlns:a16="http://schemas.microsoft.com/office/drawing/2014/main" id="{CF1703AF-8025-47EE-9591-EFB8C7A745EB}"/>
              </a:ext>
            </a:extLst>
          </p:cNvPr>
          <p:cNvPicPr>
            <a:picLocks noChangeAspect="1"/>
          </p:cNvPicPr>
          <p:nvPr/>
        </p:nvPicPr>
        <p:blipFill>
          <a:blip r:embed="rId7"/>
          <a:stretch>
            <a:fillRect/>
          </a:stretch>
        </p:blipFill>
        <p:spPr>
          <a:xfrm>
            <a:off x="8316276" y="3145081"/>
            <a:ext cx="487722" cy="469433"/>
          </a:xfrm>
          <a:prstGeom prst="rect">
            <a:avLst/>
          </a:prstGeom>
        </p:spPr>
      </p:pic>
    </p:spTree>
    <p:extLst>
      <p:ext uri="{BB962C8B-B14F-4D97-AF65-F5344CB8AC3E}">
        <p14:creationId xmlns:p14="http://schemas.microsoft.com/office/powerpoint/2010/main" val="276988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F03F-160C-46F7-98E2-6AC139AD5DD6}"/>
              </a:ext>
            </a:extLst>
          </p:cNvPr>
          <p:cNvSpPr>
            <a:spLocks noGrp="1"/>
          </p:cNvSpPr>
          <p:nvPr>
            <p:ph type="title"/>
          </p:nvPr>
        </p:nvSpPr>
        <p:spPr>
          <a:xfrm>
            <a:off x="806100" y="70247"/>
            <a:ext cx="6740655" cy="1485900"/>
          </a:xfrm>
        </p:spPr>
        <p:txBody>
          <a:bodyPr>
            <a:normAutofit/>
          </a:bodyPr>
          <a:lstStyle/>
          <a:p>
            <a:r>
              <a:rPr lang="en-US" b="1" dirty="0"/>
              <a:t>Does Racism Still Exist?</a:t>
            </a:r>
          </a:p>
        </p:txBody>
      </p:sp>
      <p:sp>
        <p:nvSpPr>
          <p:cNvPr id="3" name="Content Placeholder 2">
            <a:extLst>
              <a:ext uri="{FF2B5EF4-FFF2-40B4-BE49-F238E27FC236}">
                <a16:creationId xmlns:a16="http://schemas.microsoft.com/office/drawing/2014/main" id="{3A153D22-DE19-429D-8A3B-48E9FE62DAE6}"/>
              </a:ext>
            </a:extLst>
          </p:cNvPr>
          <p:cNvSpPr>
            <a:spLocks noGrp="1"/>
          </p:cNvSpPr>
          <p:nvPr>
            <p:ph idx="1"/>
          </p:nvPr>
        </p:nvSpPr>
        <p:spPr>
          <a:xfrm>
            <a:off x="946033" y="1268324"/>
            <a:ext cx="7477832" cy="4305300"/>
          </a:xfrm>
        </p:spPr>
        <p:txBody>
          <a:bodyPr>
            <a:normAutofit fontScale="85000" lnSpcReduction="20000"/>
          </a:bodyPr>
          <a:lstStyle/>
          <a:p>
            <a:r>
              <a:rPr lang="en-US" sz="2100" dirty="0"/>
              <a:t>Among Black women with lupus, unfair treatment and discrimination is associated with more severe disease</a:t>
            </a:r>
          </a:p>
          <a:p>
            <a:pPr lvl="1"/>
            <a:r>
              <a:rPr lang="en-US" sz="2100" dirty="0"/>
              <a:t>Discrimination may lead to increased stress which can increase inflammation and disease damage</a:t>
            </a:r>
          </a:p>
          <a:p>
            <a:endParaRPr lang="en-US" sz="2100" dirty="0"/>
          </a:p>
          <a:p>
            <a:r>
              <a:rPr lang="en-US" sz="2100" dirty="0"/>
              <a:t>Black and Hispanic women with lupus who are pregnant have higher than expected rates of poor outcomes such as preterm birth</a:t>
            </a:r>
          </a:p>
          <a:p>
            <a:pPr lvl="1"/>
            <a:r>
              <a:rPr lang="en-US" sz="2100" dirty="0"/>
              <a:t>Likely related to decreased access to care, social determinants of health, and differential treatment by health care providers</a:t>
            </a:r>
          </a:p>
          <a:p>
            <a:endParaRPr lang="en-US" sz="2100" dirty="0"/>
          </a:p>
          <a:p>
            <a:r>
              <a:rPr lang="en-US" sz="2100" dirty="0"/>
              <a:t>Black and Hispanic patients presenting to the emergency department with pain are less likely to receive pain medications than White patients presenting with pain </a:t>
            </a:r>
          </a:p>
          <a:p>
            <a:pPr lvl="1"/>
            <a:r>
              <a:rPr lang="en-US" sz="2100" dirty="0"/>
              <a:t>Likely related to racial biases regarding pain tolerance and communication/language barriers</a:t>
            </a:r>
          </a:p>
          <a:p>
            <a:pPr marL="0" indent="0">
              <a:buNone/>
            </a:pPr>
            <a:endParaRPr lang="en-US" sz="1900" dirty="0"/>
          </a:p>
        </p:txBody>
      </p:sp>
      <p:sp>
        <p:nvSpPr>
          <p:cNvPr id="17" name="Slide Number Placeholder 16">
            <a:extLst>
              <a:ext uri="{FF2B5EF4-FFF2-40B4-BE49-F238E27FC236}">
                <a16:creationId xmlns:a16="http://schemas.microsoft.com/office/drawing/2014/main" id="{77FBC2F0-3EA7-4108-8D5E-238D8DA1C66D}"/>
              </a:ext>
            </a:extLst>
          </p:cNvPr>
          <p:cNvSpPr>
            <a:spLocks noGrp="1"/>
          </p:cNvSpPr>
          <p:nvPr>
            <p:ph type="sldNum" sz="quarter" idx="12"/>
          </p:nvPr>
        </p:nvSpPr>
        <p:spPr/>
        <p:txBody>
          <a:bodyPr/>
          <a:lstStyle/>
          <a:p>
            <a:fld id="{1FF3957C-D3D4-4AAA-858C-3E583FDA17FD}" type="slidenum">
              <a:rPr lang="en-US" smtClean="0"/>
              <a:t>5</a:t>
            </a:fld>
            <a:r>
              <a:rPr lang="en-US" dirty="0"/>
              <a:t> of 18</a:t>
            </a:r>
          </a:p>
        </p:txBody>
      </p:sp>
      <p:pic>
        <p:nvPicPr>
          <p:cNvPr id="14" name="Graphic 13" descr="Medicine">
            <a:extLst>
              <a:ext uri="{FF2B5EF4-FFF2-40B4-BE49-F238E27FC236}">
                <a16:creationId xmlns:a16="http://schemas.microsoft.com/office/drawing/2014/main" id="{7EA93E25-4785-4498-BCAD-64E96B5791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0976" y="643467"/>
            <a:ext cx="1268883" cy="1268883"/>
          </a:xfrm>
          <a:prstGeom prst="rect">
            <a:avLst/>
          </a:prstGeom>
        </p:spPr>
      </p:pic>
      <p:pic>
        <p:nvPicPr>
          <p:cNvPr id="16" name="Graphic 15" descr="Bed">
            <a:extLst>
              <a:ext uri="{FF2B5EF4-FFF2-40B4-BE49-F238E27FC236}">
                <a16:creationId xmlns:a16="http://schemas.microsoft.com/office/drawing/2014/main" id="{22DBB78E-13E6-49DE-8EE7-12A4189215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0975" y="2062218"/>
            <a:ext cx="1268882" cy="1268882"/>
          </a:xfrm>
          <a:prstGeom prst="rect">
            <a:avLst/>
          </a:prstGeom>
          <a:ln>
            <a:noFill/>
          </a:ln>
          <a:effectLst/>
        </p:spPr>
      </p:pic>
      <p:pic>
        <p:nvPicPr>
          <p:cNvPr id="10" name="Graphic 9" descr="Group of people">
            <a:extLst>
              <a:ext uri="{FF2B5EF4-FFF2-40B4-BE49-F238E27FC236}">
                <a16:creationId xmlns:a16="http://schemas.microsoft.com/office/drawing/2014/main" id="{04683DEB-4D6B-4848-8F75-9918E90A0DA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84475" y="3480968"/>
            <a:ext cx="1301882" cy="1301882"/>
          </a:xfrm>
          <a:prstGeom prst="rect">
            <a:avLst/>
          </a:prstGeom>
        </p:spPr>
      </p:pic>
      <p:pic>
        <p:nvPicPr>
          <p:cNvPr id="12" name="Graphic 11" descr="Pregnant lady">
            <a:extLst>
              <a:ext uri="{FF2B5EF4-FFF2-40B4-BE49-F238E27FC236}">
                <a16:creationId xmlns:a16="http://schemas.microsoft.com/office/drawing/2014/main" id="{ED81C713-C8EE-4F5A-A6AE-137CFA2639D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94510" y="4932718"/>
            <a:ext cx="1281813" cy="1281813"/>
          </a:xfrm>
          <a:prstGeom prst="rect">
            <a:avLst/>
          </a:prstGeom>
          <a:ln>
            <a:noFill/>
          </a:ln>
          <a:effectLst/>
        </p:spPr>
      </p:pic>
      <p:sp>
        <p:nvSpPr>
          <p:cNvPr id="5" name="TextBox 4">
            <a:extLst>
              <a:ext uri="{FF2B5EF4-FFF2-40B4-BE49-F238E27FC236}">
                <a16:creationId xmlns:a16="http://schemas.microsoft.com/office/drawing/2014/main" id="{615BFB1B-EA7C-4691-A880-433F61F95F4E}"/>
              </a:ext>
            </a:extLst>
          </p:cNvPr>
          <p:cNvSpPr txBox="1"/>
          <p:nvPr/>
        </p:nvSpPr>
        <p:spPr>
          <a:xfrm>
            <a:off x="1280852" y="6027953"/>
            <a:ext cx="5438899" cy="615553"/>
          </a:xfrm>
          <a:prstGeom prst="rect">
            <a:avLst/>
          </a:prstGeom>
          <a:noFill/>
        </p:spPr>
        <p:txBody>
          <a:bodyPr wrap="square" rtlCol="0">
            <a:spAutoFit/>
          </a:bodyPr>
          <a:lstStyle/>
          <a:p>
            <a:pPr>
              <a:spcAft>
                <a:spcPts val="600"/>
              </a:spcAft>
            </a:pPr>
            <a:r>
              <a:rPr lang="en-US" sz="800" dirty="0"/>
              <a:t>Chae DH et al, Am J Public Health. 2015 October; 105(10): 2099–2107.</a:t>
            </a:r>
          </a:p>
          <a:p>
            <a:pPr>
              <a:spcAft>
                <a:spcPts val="600"/>
              </a:spcAft>
            </a:pPr>
            <a:r>
              <a:rPr lang="en-US" sz="800" dirty="0"/>
              <a:t>Clowse ME et al, Arthritis Care Res (Hoboken). 2016 Oct;68(10):1567-72.</a:t>
            </a:r>
          </a:p>
          <a:p>
            <a:pPr>
              <a:spcAft>
                <a:spcPts val="600"/>
              </a:spcAft>
            </a:pPr>
            <a:r>
              <a:rPr lang="en-US" sz="800" dirty="0"/>
              <a:t>Lee P et al, Am J Emerg Med. 2019 Sep;37(9):1770-1777.</a:t>
            </a:r>
          </a:p>
        </p:txBody>
      </p:sp>
    </p:spTree>
    <p:extLst>
      <p:ext uri="{BB962C8B-B14F-4D97-AF65-F5344CB8AC3E}">
        <p14:creationId xmlns:p14="http://schemas.microsoft.com/office/powerpoint/2010/main" val="105662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43C3-9943-473D-89BA-E857E58A1E18}"/>
              </a:ext>
            </a:extLst>
          </p:cNvPr>
          <p:cNvSpPr>
            <a:spLocks noGrp="1"/>
          </p:cNvSpPr>
          <p:nvPr>
            <p:ph type="title"/>
          </p:nvPr>
        </p:nvSpPr>
        <p:spPr>
          <a:xfrm>
            <a:off x="861237" y="270343"/>
            <a:ext cx="11132289" cy="1485900"/>
          </a:xfrm>
        </p:spPr>
        <p:txBody>
          <a:bodyPr>
            <a:normAutofit/>
          </a:bodyPr>
          <a:lstStyle/>
          <a:p>
            <a:r>
              <a:rPr lang="en-US" sz="4000" dirty="0"/>
              <a:t>The Black Lives Matter Movement and Healthcare </a:t>
            </a:r>
          </a:p>
        </p:txBody>
      </p:sp>
      <p:sp>
        <p:nvSpPr>
          <p:cNvPr id="3" name="Content Placeholder 2">
            <a:extLst>
              <a:ext uri="{FF2B5EF4-FFF2-40B4-BE49-F238E27FC236}">
                <a16:creationId xmlns:a16="http://schemas.microsoft.com/office/drawing/2014/main" id="{FDDA40D7-6FB1-4F80-B245-B427549558AB}"/>
              </a:ext>
            </a:extLst>
          </p:cNvPr>
          <p:cNvSpPr>
            <a:spLocks noGrp="1"/>
          </p:cNvSpPr>
          <p:nvPr>
            <p:ph idx="1"/>
          </p:nvPr>
        </p:nvSpPr>
        <p:spPr>
          <a:xfrm>
            <a:off x="997687" y="1167989"/>
            <a:ext cx="10995839" cy="5419667"/>
          </a:xfrm>
        </p:spPr>
        <p:txBody>
          <a:bodyPr>
            <a:normAutofit/>
          </a:bodyPr>
          <a:lstStyle/>
          <a:p>
            <a:r>
              <a:rPr lang="en-US" dirty="0"/>
              <a:t>The Black Lives Matter Movement was begun by Alicia Garza, Patrisse </a:t>
            </a:r>
            <a:r>
              <a:rPr lang="en-US" dirty="0" err="1"/>
              <a:t>Cullors</a:t>
            </a:r>
            <a:r>
              <a:rPr lang="en-US" dirty="0"/>
              <a:t>, and Opal Tometi in response to the murder of 17-year-old </a:t>
            </a:r>
            <a:r>
              <a:rPr lang="de-DE" dirty="0"/>
              <a:t>Trayvon Martin by George Zimmerman </a:t>
            </a:r>
          </a:p>
          <a:p>
            <a:pPr lvl="1"/>
            <a:r>
              <a:rPr lang="de-DE" dirty="0"/>
              <a:t>They created the #BlackLivesMatter hashtag in 2013 and Black Lives Matter has grown to represent a new civil rights movement </a:t>
            </a:r>
          </a:p>
          <a:p>
            <a:pPr lvl="1"/>
            <a:r>
              <a:rPr lang="de-DE" dirty="0"/>
              <a:t>The recent murders of Breonna Taylor, Ahmaud Arbery, Tony McDade, George Floyd, Riah Milton, Dominique “Rem‘Mie“ Fells, and Elijah McClain have made many healthcare workers question their biases and examine what they can do to help dismantle institutionalized racism in the healthcare system</a:t>
            </a:r>
          </a:p>
          <a:p>
            <a:pPr marL="530352" lvl="1" indent="0">
              <a:buNone/>
            </a:pPr>
            <a:endParaRPr lang="de-DE" dirty="0"/>
          </a:p>
          <a:p>
            <a:r>
              <a:rPr lang="en-US" dirty="0"/>
              <a:t>Medical students created the </a:t>
            </a:r>
            <a:r>
              <a:rPr lang="en-US" b="1" dirty="0"/>
              <a:t>White Coats for Black Lives Organization </a:t>
            </a:r>
            <a:r>
              <a:rPr lang="en-US" dirty="0"/>
              <a:t>in 2014</a:t>
            </a:r>
          </a:p>
          <a:p>
            <a:pPr lvl="1"/>
            <a:r>
              <a:rPr lang="en-US" dirty="0"/>
              <a:t>aims to “dismantle racism in medicine and promote the health, well-being, and self-determination of Black and Indigenous people, and other people of color.”</a:t>
            </a:r>
          </a:p>
          <a:p>
            <a:pPr lvl="1"/>
            <a:endParaRPr lang="en-US" dirty="0"/>
          </a:p>
          <a:p>
            <a:r>
              <a:rPr lang="en-US" b="1" dirty="0"/>
              <a:t>Racism is still deeply engrained in the healthcare system. With the Black Lives Matter Movement, information about racism and healthcare is reaching a wider audience. </a:t>
            </a:r>
            <a:endParaRPr lang="en-US" dirty="0"/>
          </a:p>
        </p:txBody>
      </p:sp>
      <p:sp>
        <p:nvSpPr>
          <p:cNvPr id="4" name="Slide Number Placeholder 3">
            <a:extLst>
              <a:ext uri="{FF2B5EF4-FFF2-40B4-BE49-F238E27FC236}">
                <a16:creationId xmlns:a16="http://schemas.microsoft.com/office/drawing/2014/main" id="{55ECDE68-2AF3-4BDC-BD19-A70B11632A54}"/>
              </a:ext>
            </a:extLst>
          </p:cNvPr>
          <p:cNvSpPr>
            <a:spLocks noGrp="1"/>
          </p:cNvSpPr>
          <p:nvPr>
            <p:ph type="sldNum" sz="quarter" idx="12"/>
          </p:nvPr>
        </p:nvSpPr>
        <p:spPr/>
        <p:txBody>
          <a:bodyPr/>
          <a:lstStyle/>
          <a:p>
            <a:fld id="{1FF3957C-D3D4-4AAA-858C-3E583FDA17FD}" type="slidenum">
              <a:rPr lang="en-US" smtClean="0"/>
              <a:t>6</a:t>
            </a:fld>
            <a:r>
              <a:rPr lang="en-US" dirty="0"/>
              <a:t> of 18</a:t>
            </a:r>
          </a:p>
        </p:txBody>
      </p:sp>
    </p:spTree>
    <p:extLst>
      <p:ext uri="{BB962C8B-B14F-4D97-AF65-F5344CB8AC3E}">
        <p14:creationId xmlns:p14="http://schemas.microsoft.com/office/powerpoint/2010/main" val="227557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85F4C-D3FD-4E61-85DF-C958DC4EEF64}"/>
              </a:ext>
            </a:extLst>
          </p:cNvPr>
          <p:cNvSpPr>
            <a:spLocks noGrp="1"/>
          </p:cNvSpPr>
          <p:nvPr>
            <p:ph type="title"/>
          </p:nvPr>
        </p:nvSpPr>
        <p:spPr>
          <a:xfrm>
            <a:off x="1020655" y="175902"/>
            <a:ext cx="6114847" cy="687374"/>
          </a:xfrm>
        </p:spPr>
        <p:txBody>
          <a:bodyPr>
            <a:normAutofit fontScale="90000"/>
          </a:bodyPr>
          <a:lstStyle/>
          <a:p>
            <a:r>
              <a:rPr lang="en-US" dirty="0"/>
              <a:t>Racism and COVID-19</a:t>
            </a:r>
          </a:p>
        </p:txBody>
      </p:sp>
      <p:sp>
        <p:nvSpPr>
          <p:cNvPr id="11" name="Rectangle 10">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355A458-03F6-44D6-BB73-52E6A2BABC93}"/>
              </a:ext>
            </a:extLst>
          </p:cNvPr>
          <p:cNvSpPr>
            <a:spLocks noGrp="1"/>
          </p:cNvSpPr>
          <p:nvPr>
            <p:ph idx="1"/>
          </p:nvPr>
        </p:nvSpPr>
        <p:spPr>
          <a:xfrm>
            <a:off x="1184791" y="1329517"/>
            <a:ext cx="10529114" cy="5062242"/>
          </a:xfrm>
        </p:spPr>
        <p:txBody>
          <a:bodyPr>
            <a:normAutofit/>
          </a:bodyPr>
          <a:lstStyle/>
          <a:p>
            <a:r>
              <a:rPr lang="en-US" dirty="0"/>
              <a:t>In Boston, Black residents account for 25% of the city’s population but approximately 37% of confirmed COVID-19 cases and 35% of deaths </a:t>
            </a:r>
          </a:p>
          <a:p>
            <a:r>
              <a:rPr lang="en-US" dirty="0"/>
              <a:t>In Chicago, Black residents account for 32% of the city’s population, 32.1% of confirmed COVID-19 cases, and 47.5% of deaths </a:t>
            </a:r>
          </a:p>
          <a:p>
            <a:pPr lvl="1"/>
            <a:r>
              <a:rPr lang="en-US" dirty="0"/>
              <a:t>This reflects national data: the CDC reports that non-Hispanic Blacks account for 13% of the US population, but they make up about 25% of COVID-19 deaths </a:t>
            </a:r>
          </a:p>
          <a:p>
            <a:pPr marL="0" indent="0">
              <a:buNone/>
            </a:pPr>
            <a:endParaRPr lang="en-US" dirty="0"/>
          </a:p>
          <a:p>
            <a:pPr marL="0" indent="0">
              <a:buNone/>
            </a:pPr>
            <a:endParaRPr lang="en-US" dirty="0"/>
          </a:p>
          <a:p>
            <a:pPr marL="0" indent="0">
              <a:buNone/>
            </a:pPr>
            <a:endParaRPr lang="en-US" dirty="0"/>
          </a:p>
          <a:p>
            <a:pPr marL="0" indent="0">
              <a:buNone/>
            </a:pPr>
            <a:r>
              <a:rPr lang="en-US" dirty="0"/>
              <a:t>According to the CDC, </a:t>
            </a:r>
            <a:r>
              <a:rPr lang="en-US" b="1" dirty="0"/>
              <a:t>“Long-standing systemic health and social inequities have put some members of racial and ethnic minority groups at increased risk of getting COVID-19 or experiencing severe illness, regardless of age”</a:t>
            </a:r>
          </a:p>
          <a:p>
            <a:pPr lvl="1"/>
            <a:endParaRPr lang="en-US" dirty="0"/>
          </a:p>
        </p:txBody>
      </p:sp>
      <p:sp>
        <p:nvSpPr>
          <p:cNvPr id="4" name="Slide Number Placeholder 3">
            <a:extLst>
              <a:ext uri="{FF2B5EF4-FFF2-40B4-BE49-F238E27FC236}">
                <a16:creationId xmlns:a16="http://schemas.microsoft.com/office/drawing/2014/main" id="{0F4FFC38-D975-4E3C-8129-701D957DB15D}"/>
              </a:ext>
            </a:extLst>
          </p:cNvPr>
          <p:cNvSpPr>
            <a:spLocks noGrp="1"/>
          </p:cNvSpPr>
          <p:nvPr>
            <p:ph type="sldNum" sz="quarter" idx="12"/>
          </p:nvPr>
        </p:nvSpPr>
        <p:spPr>
          <a:xfrm>
            <a:off x="9472736" y="6453386"/>
            <a:ext cx="1596292" cy="404614"/>
          </a:xfrm>
        </p:spPr>
        <p:txBody>
          <a:bodyPr>
            <a:normAutofit/>
          </a:bodyPr>
          <a:lstStyle/>
          <a:p>
            <a:pPr>
              <a:spcAft>
                <a:spcPts val="600"/>
              </a:spcAft>
            </a:pPr>
            <a:fld id="{1FF3957C-D3D4-4AAA-858C-3E583FDA17FD}" type="slidenum">
              <a:rPr lang="en-US" smtClean="0"/>
              <a:pPr>
                <a:spcAft>
                  <a:spcPts val="600"/>
                </a:spcAft>
              </a:pPr>
              <a:t>7</a:t>
            </a:fld>
            <a:r>
              <a:rPr lang="en-US" dirty="0"/>
              <a:t> of 18</a:t>
            </a:r>
          </a:p>
        </p:txBody>
      </p:sp>
    </p:spTree>
    <p:extLst>
      <p:ext uri="{BB962C8B-B14F-4D97-AF65-F5344CB8AC3E}">
        <p14:creationId xmlns:p14="http://schemas.microsoft.com/office/powerpoint/2010/main" val="339332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01BB3-6FFB-47F0-9A2D-164F67EE3251}"/>
              </a:ext>
            </a:extLst>
          </p:cNvPr>
          <p:cNvSpPr>
            <a:spLocks noGrp="1"/>
          </p:cNvSpPr>
          <p:nvPr>
            <p:ph type="sldNum" sz="quarter" idx="12"/>
          </p:nvPr>
        </p:nvSpPr>
        <p:spPr>
          <a:xfrm>
            <a:off x="9472736" y="6453386"/>
            <a:ext cx="1596292" cy="404614"/>
          </a:xfrm>
        </p:spPr>
        <p:txBody>
          <a:bodyPr>
            <a:normAutofit/>
          </a:bodyPr>
          <a:lstStyle/>
          <a:p>
            <a:pPr>
              <a:spcAft>
                <a:spcPts val="600"/>
              </a:spcAft>
            </a:pPr>
            <a:fld id="{1FF3957C-D3D4-4AAA-858C-3E583FDA17FD}" type="slidenum">
              <a:rPr lang="en-US" smtClean="0"/>
              <a:pPr>
                <a:spcAft>
                  <a:spcPts val="600"/>
                </a:spcAft>
              </a:pPr>
              <a:t>8</a:t>
            </a:fld>
            <a:r>
              <a:rPr lang="en-US" dirty="0"/>
              <a:t> of 18</a:t>
            </a:r>
          </a:p>
        </p:txBody>
      </p:sp>
      <p:pic>
        <p:nvPicPr>
          <p:cNvPr id="8" name="Picture 7">
            <a:extLst>
              <a:ext uri="{FF2B5EF4-FFF2-40B4-BE49-F238E27FC236}">
                <a16:creationId xmlns:a16="http://schemas.microsoft.com/office/drawing/2014/main" id="{B8B10D15-FDBB-4FC2-8F50-36B15C935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06" y="753217"/>
            <a:ext cx="4589278" cy="5936341"/>
          </a:xfrm>
          <a:prstGeom prst="rect">
            <a:avLst/>
          </a:prstGeom>
        </p:spPr>
      </p:pic>
      <p:sp>
        <p:nvSpPr>
          <p:cNvPr id="9" name="TextBox 8">
            <a:extLst>
              <a:ext uri="{FF2B5EF4-FFF2-40B4-BE49-F238E27FC236}">
                <a16:creationId xmlns:a16="http://schemas.microsoft.com/office/drawing/2014/main" id="{A26799E4-C234-450E-99FA-D8DB691505CE}"/>
              </a:ext>
            </a:extLst>
          </p:cNvPr>
          <p:cNvSpPr txBox="1"/>
          <p:nvPr/>
        </p:nvSpPr>
        <p:spPr>
          <a:xfrm>
            <a:off x="930221" y="168442"/>
            <a:ext cx="10242163" cy="584775"/>
          </a:xfrm>
          <a:prstGeom prst="rect">
            <a:avLst/>
          </a:prstGeom>
          <a:noFill/>
        </p:spPr>
        <p:txBody>
          <a:bodyPr wrap="none" rtlCol="0">
            <a:spAutoFit/>
          </a:bodyPr>
          <a:lstStyle/>
          <a:p>
            <a:r>
              <a:rPr lang="en-US" sz="3200" b="1" dirty="0">
                <a:solidFill>
                  <a:schemeClr val="tx2"/>
                </a:solidFill>
              </a:rPr>
              <a:t>Cases of COVID-19 in Boston and Chicago Neighborhoods </a:t>
            </a:r>
          </a:p>
        </p:txBody>
      </p:sp>
      <p:sp>
        <p:nvSpPr>
          <p:cNvPr id="11" name="TextBox 10">
            <a:extLst>
              <a:ext uri="{FF2B5EF4-FFF2-40B4-BE49-F238E27FC236}">
                <a16:creationId xmlns:a16="http://schemas.microsoft.com/office/drawing/2014/main" id="{5DDE685E-3C46-42DC-81F0-BD4D86C9A4CF}"/>
              </a:ext>
            </a:extLst>
          </p:cNvPr>
          <p:cNvSpPr txBox="1"/>
          <p:nvPr/>
        </p:nvSpPr>
        <p:spPr>
          <a:xfrm flipH="1">
            <a:off x="9510219" y="1058779"/>
            <a:ext cx="255069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solidFill>
              </a:rPr>
              <a:t>Maps include data through April 23, 3030 (Boston) and July 13, 2020 (Chicago)</a:t>
            </a:r>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Darker colors=More COVID-19 Cases</a:t>
            </a:r>
          </a:p>
        </p:txBody>
      </p:sp>
      <p:pic>
        <p:nvPicPr>
          <p:cNvPr id="13" name="Picture 12">
            <a:extLst>
              <a:ext uri="{FF2B5EF4-FFF2-40B4-BE49-F238E27FC236}">
                <a16:creationId xmlns:a16="http://schemas.microsoft.com/office/drawing/2014/main" id="{59718626-0D50-4BE1-9E30-F7F81DB0A8F3}"/>
              </a:ext>
            </a:extLst>
          </p:cNvPr>
          <p:cNvPicPr/>
          <p:nvPr/>
        </p:nvPicPr>
        <p:blipFill rotWithShape="1">
          <a:blip r:embed="rId4"/>
          <a:srcRect l="10565" t="26549" r="53387" b="11755"/>
          <a:stretch/>
        </p:blipFill>
        <p:spPr bwMode="auto">
          <a:xfrm>
            <a:off x="4928784" y="753216"/>
            <a:ext cx="4589278" cy="5936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323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DBB0-311C-4756-A9D1-02370F333F1C}"/>
              </a:ext>
            </a:extLst>
          </p:cNvPr>
          <p:cNvSpPr>
            <a:spLocks noGrp="1"/>
          </p:cNvSpPr>
          <p:nvPr>
            <p:ph type="title"/>
          </p:nvPr>
        </p:nvSpPr>
        <p:spPr>
          <a:xfrm>
            <a:off x="1249679" y="82310"/>
            <a:ext cx="10942321" cy="1325562"/>
          </a:xfrm>
        </p:spPr>
        <p:txBody>
          <a:bodyPr>
            <a:normAutofit/>
          </a:bodyPr>
          <a:lstStyle/>
          <a:p>
            <a:r>
              <a:rPr lang="en-US" sz="4000" b="1" dirty="0"/>
              <a:t>Historical Context of Racism in Medical Research in the U.S. </a:t>
            </a:r>
          </a:p>
        </p:txBody>
      </p:sp>
      <p:sp>
        <p:nvSpPr>
          <p:cNvPr id="3" name="Content Placeholder 2">
            <a:extLst>
              <a:ext uri="{FF2B5EF4-FFF2-40B4-BE49-F238E27FC236}">
                <a16:creationId xmlns:a16="http://schemas.microsoft.com/office/drawing/2014/main" id="{C4682642-3778-4661-BABF-65FE9C24BD83}"/>
              </a:ext>
            </a:extLst>
          </p:cNvPr>
          <p:cNvSpPr>
            <a:spLocks noGrp="1"/>
          </p:cNvSpPr>
          <p:nvPr>
            <p:ph idx="1"/>
          </p:nvPr>
        </p:nvSpPr>
        <p:spPr>
          <a:xfrm>
            <a:off x="838200" y="1315173"/>
            <a:ext cx="7730836" cy="5138213"/>
          </a:xfrm>
        </p:spPr>
        <p:txBody>
          <a:bodyPr>
            <a:normAutofit fontScale="85000" lnSpcReduction="20000"/>
          </a:bodyPr>
          <a:lstStyle/>
          <a:p>
            <a:r>
              <a:rPr lang="en-US" sz="2400" dirty="0"/>
              <a:t>Racism is a process rather than a sequence of events, therefore the following examples provide only a small snapshot of how racist research projects in the U.S. have caused harm: </a:t>
            </a:r>
          </a:p>
          <a:p>
            <a:r>
              <a:rPr lang="en-US" sz="2400" u="sng" dirty="0"/>
              <a:t>Tuskegee Syphilis Study</a:t>
            </a:r>
          </a:p>
          <a:p>
            <a:pPr lvl="1"/>
            <a:r>
              <a:rPr lang="en-US" sz="2000" dirty="0"/>
              <a:t>600 Black men followed over 40 years (1932-1972)</a:t>
            </a:r>
          </a:p>
          <a:p>
            <a:pPr lvl="1"/>
            <a:endParaRPr lang="en-US" sz="2000" dirty="0"/>
          </a:p>
          <a:p>
            <a:pPr lvl="1"/>
            <a:r>
              <a:rPr lang="en-US" sz="2000" dirty="0"/>
              <a:t>Goal of the study was to understand the natural course of syphilis</a:t>
            </a:r>
          </a:p>
          <a:p>
            <a:pPr lvl="1"/>
            <a:endParaRPr lang="en-US" sz="2000" dirty="0"/>
          </a:p>
          <a:p>
            <a:pPr lvl="1"/>
            <a:r>
              <a:rPr lang="en-US" sz="2000" dirty="0"/>
              <a:t>These men were not told that they had syphilis and were not treated, though treatment was available</a:t>
            </a:r>
            <a:endParaRPr lang="en-US" sz="2400" dirty="0"/>
          </a:p>
          <a:p>
            <a:r>
              <a:rPr lang="en-US" sz="2400" u="sng" dirty="0"/>
              <a:t>Henrietta Lacks</a:t>
            </a:r>
          </a:p>
          <a:p>
            <a:pPr lvl="1"/>
            <a:r>
              <a:rPr lang="en-US" sz="2000" dirty="0"/>
              <a:t>31-year-old Black woman whose cervical cancer cells were removed in 1951 without her consent </a:t>
            </a:r>
          </a:p>
          <a:p>
            <a:pPr lvl="1"/>
            <a:endParaRPr lang="en-US" sz="2000" dirty="0"/>
          </a:p>
          <a:p>
            <a:pPr lvl="1"/>
            <a:r>
              <a:rPr lang="en-US" sz="2000" dirty="0"/>
              <a:t>Her cells were used to create the first immortal cell line for medical research</a:t>
            </a:r>
          </a:p>
          <a:p>
            <a:pPr lvl="1"/>
            <a:endParaRPr lang="en-US" sz="2000" dirty="0"/>
          </a:p>
          <a:p>
            <a:pPr lvl="1"/>
            <a:r>
              <a:rPr lang="en-US" sz="2000" dirty="0"/>
              <a:t>Neither she nor her family were compensated</a:t>
            </a:r>
          </a:p>
          <a:p>
            <a:pPr marL="457200" lvl="1" indent="0">
              <a:buNone/>
            </a:pPr>
            <a:endParaRPr lang="en-US" dirty="0"/>
          </a:p>
        </p:txBody>
      </p:sp>
      <p:sp>
        <p:nvSpPr>
          <p:cNvPr id="7" name="Slide Number Placeholder 6">
            <a:extLst>
              <a:ext uri="{FF2B5EF4-FFF2-40B4-BE49-F238E27FC236}">
                <a16:creationId xmlns:a16="http://schemas.microsoft.com/office/drawing/2014/main" id="{D79F8F6E-C028-423B-8069-A3635AD16A29}"/>
              </a:ext>
            </a:extLst>
          </p:cNvPr>
          <p:cNvSpPr>
            <a:spLocks noGrp="1"/>
          </p:cNvSpPr>
          <p:nvPr>
            <p:ph type="sldNum" sz="quarter" idx="12"/>
          </p:nvPr>
        </p:nvSpPr>
        <p:spPr/>
        <p:txBody>
          <a:bodyPr/>
          <a:lstStyle/>
          <a:p>
            <a:fld id="{1FF3957C-D3D4-4AAA-858C-3E583FDA17FD}" type="slidenum">
              <a:rPr lang="en-US" smtClean="0"/>
              <a:t>9</a:t>
            </a:fld>
            <a:r>
              <a:rPr lang="en-US" dirty="0"/>
              <a:t> of 18</a:t>
            </a:r>
          </a:p>
        </p:txBody>
      </p:sp>
      <p:pic>
        <p:nvPicPr>
          <p:cNvPr id="4" name="Picture 3">
            <a:extLst>
              <a:ext uri="{FF2B5EF4-FFF2-40B4-BE49-F238E27FC236}">
                <a16:creationId xmlns:a16="http://schemas.microsoft.com/office/drawing/2014/main" id="{D062FB64-8A74-407E-9333-1221F984CC30}"/>
              </a:ext>
            </a:extLst>
          </p:cNvPr>
          <p:cNvPicPr>
            <a:picLocks noChangeAspect="1"/>
          </p:cNvPicPr>
          <p:nvPr/>
        </p:nvPicPr>
        <p:blipFill>
          <a:blip r:embed="rId3"/>
          <a:stretch>
            <a:fillRect/>
          </a:stretch>
        </p:blipFill>
        <p:spPr>
          <a:xfrm>
            <a:off x="9200849" y="3884279"/>
            <a:ext cx="1865322" cy="2407432"/>
          </a:xfrm>
          <a:prstGeom prst="rect">
            <a:avLst/>
          </a:prstGeom>
        </p:spPr>
      </p:pic>
      <p:pic>
        <p:nvPicPr>
          <p:cNvPr id="5" name="Picture 4">
            <a:extLst>
              <a:ext uri="{FF2B5EF4-FFF2-40B4-BE49-F238E27FC236}">
                <a16:creationId xmlns:a16="http://schemas.microsoft.com/office/drawing/2014/main" id="{E039430C-D056-4482-ABBE-DADEFC405459}"/>
              </a:ext>
            </a:extLst>
          </p:cNvPr>
          <p:cNvPicPr>
            <a:picLocks noChangeAspect="1"/>
          </p:cNvPicPr>
          <p:nvPr/>
        </p:nvPicPr>
        <p:blipFill>
          <a:blip r:embed="rId4"/>
          <a:stretch>
            <a:fillRect/>
          </a:stretch>
        </p:blipFill>
        <p:spPr>
          <a:xfrm>
            <a:off x="8569036" y="1476567"/>
            <a:ext cx="3128949" cy="2270322"/>
          </a:xfrm>
          <a:prstGeom prst="rect">
            <a:avLst/>
          </a:prstGeom>
        </p:spPr>
      </p:pic>
      <p:sp>
        <p:nvSpPr>
          <p:cNvPr id="6" name="TextBox 5">
            <a:extLst>
              <a:ext uri="{FF2B5EF4-FFF2-40B4-BE49-F238E27FC236}">
                <a16:creationId xmlns:a16="http://schemas.microsoft.com/office/drawing/2014/main" id="{703508E0-A5BE-436C-B50F-B61DFAF13376}"/>
              </a:ext>
            </a:extLst>
          </p:cNvPr>
          <p:cNvSpPr txBox="1"/>
          <p:nvPr/>
        </p:nvSpPr>
        <p:spPr>
          <a:xfrm>
            <a:off x="838200" y="6453386"/>
            <a:ext cx="2649094" cy="338554"/>
          </a:xfrm>
          <a:prstGeom prst="rect">
            <a:avLst/>
          </a:prstGeom>
          <a:noFill/>
        </p:spPr>
        <p:txBody>
          <a:bodyPr wrap="square" rtlCol="0">
            <a:spAutoFit/>
          </a:bodyPr>
          <a:lstStyle/>
          <a:p>
            <a:r>
              <a:rPr lang="en-US" sz="800" dirty="0"/>
              <a:t>Image: National Archives Atlanta, GA (U.S. government)</a:t>
            </a:r>
          </a:p>
          <a:p>
            <a:r>
              <a:rPr lang="en-US" sz="800" dirty="0"/>
              <a:t>Image: www.washingtonpost.com</a:t>
            </a:r>
          </a:p>
        </p:txBody>
      </p:sp>
    </p:spTree>
    <p:extLst>
      <p:ext uri="{BB962C8B-B14F-4D97-AF65-F5344CB8AC3E}">
        <p14:creationId xmlns:p14="http://schemas.microsoft.com/office/powerpoint/2010/main" val="568279505"/>
      </p:ext>
    </p:extLst>
  </p:cSld>
  <p:clrMapOvr>
    <a:masterClrMapping/>
  </p:clrMapOvr>
</p:sld>
</file>

<file path=ppt/theme/theme1.xml><?xml version="1.0" encoding="utf-8"?>
<a:theme xmlns:a="http://schemas.openxmlformats.org/drawingml/2006/main" name="Cro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eme1-rrg">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rrg" id="{3941220A-1D8D-4DFF-8231-1873E0BDD9FC}" vid="{66D44D8F-A8A8-402F-97D4-D2EA46E7F02A}"/>
    </a:ext>
  </a:extLst>
</a:theme>
</file>

<file path=ppt/theme/theme3.xml><?xml version="1.0" encoding="utf-8"?>
<a:theme xmlns:a="http://schemas.openxmlformats.org/drawingml/2006/main" name="1_Cro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5767</TotalTime>
  <Words>2850</Words>
  <Application>Microsoft Office PowerPoint</Application>
  <PresentationFormat>Widescreen</PresentationFormat>
  <Paragraphs>224</Paragraphs>
  <Slides>18</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Franklin Gothic Book</vt:lpstr>
      <vt:lpstr>Crop</vt:lpstr>
      <vt:lpstr>Theme1-rrg</vt:lpstr>
      <vt:lpstr>1_Crop</vt:lpstr>
      <vt:lpstr>History of Racism and Clinical Trials</vt:lpstr>
      <vt:lpstr>Defining “Race”</vt:lpstr>
      <vt:lpstr>The Gardener’s Tale: Allegory for Racism</vt:lpstr>
      <vt:lpstr>Defining Racism</vt:lpstr>
      <vt:lpstr>Does Racism Still Exist?</vt:lpstr>
      <vt:lpstr>The Black Lives Matter Movement and Healthcare </vt:lpstr>
      <vt:lpstr>Racism and COVID-19</vt:lpstr>
      <vt:lpstr>PowerPoint Presentation</vt:lpstr>
      <vt:lpstr>Historical Context of Racism in Medical Research in the U.S. </vt:lpstr>
      <vt:lpstr>Clinical Trials Focus Groups: Thoughts on Race</vt:lpstr>
      <vt:lpstr>Clinical Trials Focus Groups: Thoughts on Race</vt:lpstr>
      <vt:lpstr>Safeguards to Prevent Racism in Clinical Trials</vt:lpstr>
      <vt:lpstr>Non-White People are Under-Represented in Clinical Trials</vt:lpstr>
      <vt:lpstr>This is Also True in Boston…</vt:lpstr>
      <vt:lpstr>Why is it Important to Have Racial Diversity in Clinical Trials?</vt:lpstr>
      <vt:lpstr>Questions?  Thank You!</vt:lpstr>
      <vt:lpstr>Additional Reading</vt:lpstr>
      <vt:lpstr>Funding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Racism and Clinical Trials</dc:title>
  <dc:creator>Taber, Kreager A.</dc:creator>
  <cp:lastModifiedBy>Taber, Kreager A.</cp:lastModifiedBy>
  <cp:revision>11</cp:revision>
  <dcterms:created xsi:type="dcterms:W3CDTF">2020-07-10T14:53:51Z</dcterms:created>
  <dcterms:modified xsi:type="dcterms:W3CDTF">2020-08-19T20:41:54Z</dcterms:modified>
</cp:coreProperties>
</file>